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538" r:id="rId6"/>
    <p:sldId id="259" r:id="rId7"/>
    <p:sldId id="270" r:id="rId8"/>
    <p:sldId id="273" r:id="rId9"/>
    <p:sldId id="554" r:id="rId10"/>
    <p:sldId id="555" r:id="rId11"/>
    <p:sldId id="275" r:id="rId12"/>
    <p:sldId id="276" r:id="rId13"/>
    <p:sldId id="277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72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70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5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12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CA2ADA-2759-4725-BBD6-7E4F58BDEF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10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E30B78-F4DE-4F88-B1F6-FE716DDA7D8E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44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4C9C90-3704-4030-B170-41AD59EDFE5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4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695FB5-3F88-4DE6-B6F1-1D4EEDF8567E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47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CA34FE-4544-4C2C-AE85-B53301FFB05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5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591952-164D-4FE3-9830-03923F7B61F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69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522DA6-94FE-4A9D-B1F6-BA0CEC0EC19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52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419D9B-4AB5-4388-B442-C88DEB8646F4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5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706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823500-47AC-43AA-931E-9609CD3DC11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2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CC583-48DF-4B05-9179-9D7D8C9685D3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62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135FF1-80E1-4DE1-872E-30CBB55B846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590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8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8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B4D6-2B1A-4BBE-ACA8-C5F20465D8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69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677A-BD61-4548-893F-BFE48F3D72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6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CE33-BB7D-4AB3-B19E-2CDE35C91E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6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8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1B84-1A9D-4EE9-8B2C-B363F25BCA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2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9B17-FCF6-40F2-B17B-A4FAE6C8E3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9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938C-88F9-4F6A-824C-511663F0E3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1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4D3D-1AA6-441F-89E1-F91E241117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2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44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1DBE-DB09-4E9B-9EE2-CA38ED3CEC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99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304F-0E4D-4DD4-843C-E3D624182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6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674E8-9A5D-43E0-BAB9-0E758E9169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26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B300-2454-4F0E-8411-E78E55C0AF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57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8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46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84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6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12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7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6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793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70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25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9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0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5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98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68B600-128D-4136-8294-A1B4BE82C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467F-1C3D-4162-A679-8FBA1ECDFF41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0C1778-01AE-4AE1-9E78-69F2B5366F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B2E613-1385-434B-BEEA-7A7AE2D2B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8A169-F053-4A99-99EE-7D293725CF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625915"/>
      </p:ext>
    </p:extLst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8E5BA7-4684-46E7-B390-0356B2EEA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DFB75-CACC-4751-9D5F-620BFEA3815E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F1DBD8-25FE-41FF-8FB0-CB08136AB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AEC4B0-5F90-420E-AC9F-F2DAA66BCC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1998C-D7EC-4E9A-8A5A-8ED878BC5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365793"/>
      </p:ext>
    </p:extLst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52F261-1317-4EB9-BB43-8E6B917EDE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5D98B-BE16-4930-B322-9AF25653FB02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9C305C-8D89-48F7-B043-02493F858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0DC4E-D001-4E80-B2FD-91F3EFC1C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7DBC3-BBFA-4292-A330-86D9D5427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46521"/>
      </p:ext>
    </p:extLst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1548F-E7FD-4537-8097-9ADF23EE5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CA5-8EB5-419F-83F2-A320F46F4C3F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56AF1-CD76-45CD-9811-B241E3012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EDF00-AA1F-47C7-9FAF-08DA03C1F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19316-424A-4579-BF05-1A0D928B2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17484"/>
      </p:ext>
    </p:extLst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96B64CE-EDD3-447B-88B6-E1C1A35A0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88789-DAEB-4536-B024-1DB30BE30139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E7801A-2DAF-45FF-AABB-112166049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4E41C9-6250-4D5B-A6CF-CEA1732B3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2CF68-99F1-40E8-82FB-E03D6348E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117683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344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5DC0CB-5373-4329-A7E4-BE71CA9F1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74908-37DE-4807-8D1C-F1C4A1ED50DF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E87ADD-7E3D-4DAE-B43A-90DF4DF2F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320889-8867-4D04-88AB-CD4C44D08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CB086-30F9-4024-98DF-B4224F12B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254992"/>
      </p:ext>
    </p:extLst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70A0E4-3971-47A9-9469-4E1E7E98F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79074-A61F-4DE5-9489-69C9F8798B79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75642B-8383-4168-85A9-727708FC2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ECFDFE-980D-4A3B-8629-CE3E13C94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E1316-E6CD-44D7-A158-B02D6F1B1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1005"/>
      </p:ext>
    </p:extLst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1A4BE0-B761-4464-B907-D289A738D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F475-AFCC-4B61-8987-F0B967FF9C86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F217A4-2680-43B6-80FC-9DEA42711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DBD67-AC6A-4401-A728-A91C6B39F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1ABEBA-72E9-41CC-9D12-5886AE333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828993"/>
      </p:ext>
    </p:extLst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E88CB-1C66-40E3-9BDE-2F11771782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0C63-BD25-45C6-8A6C-0FEF98CA97D9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B53CF-DD84-484A-80A2-76992FB9E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DBA56-9E2C-4263-B9C2-4C4457D08D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B2CF6-2B85-49D7-9499-D41BB6DAA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766903"/>
      </p:ext>
    </p:extLst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B92BEF-2302-45B4-B60D-FD5D28F09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5CE0-D882-49A1-8938-D0F3DA1CA27A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CD3C86-4AA4-410E-A5BF-2BFBC88C6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EE5387-CAC3-461F-A980-AA3BD851C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D24E6-5663-48FF-ABA5-5126165CE1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010647"/>
      </p:ext>
    </p:extLst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F7B747-8215-42F1-974D-71EEC66F9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8CAF-260C-4628-B2F4-9904E1EE279A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76FC08-DF7C-485E-8DFC-A662B4E48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C88F0C-D820-4E80-AA02-B7D28E254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993E3-D000-4AA7-A7E7-0E1636982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134300"/>
      </p:ext>
    </p:extLst>
  </p:cSld>
  <p:clrMapOvr>
    <a:masterClrMapping/>
  </p:clrMapOvr>
  <p:transition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4A4930-0D44-4D88-B066-BB0730F6A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F929-6BDD-44AE-A1D3-226954F42662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44A00E-3C10-4DE2-8399-290890687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09DD06-C709-4253-931B-625E001D3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DA01B-3DE2-442F-B04E-3AD036EF15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480158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7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7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1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33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600206"/>
            <a:ext cx="109727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3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2F978-38FD-4727-94E0-9E44B60A83A6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8CE09-7D36-4B85-BCD0-A0D5992C6EC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12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17F098-5185-4C05-915E-CDF4B3B60C9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3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8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8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78BCC-060A-438E-B706-2E5CFF6BE1B3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5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600206"/>
            <a:ext cx="109727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3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F978-38FD-4727-94E0-9E44B60A83A6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57"/>
            <a:ext cx="3860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8CE09-7D36-4B85-BCD0-A0D5992C6EC1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0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E99AC8E-7333-419F-9EDB-6548C0644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6198AC-D729-42F8-885C-8DFCA9A11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FAF28206-F659-4047-ABAE-D8BC457123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142F1BF-C30B-4F0F-8B87-C0F4E16B5CDB}" type="datetimeFigureOut">
              <a:rPr lang="en-US"/>
              <a:pPr>
                <a:defRPr/>
              </a:pPr>
              <a:t>9/29/2021</a:t>
            </a:fld>
            <a:endParaRPr 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E3F5D018-E8A1-4285-9396-DD95345BCE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A962ACD8-78B3-4184-BB0F-48F751669D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864760B-9803-4927-97EF-F905B49BE0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7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2.xml"/><Relationship Id="rId18" Type="http://schemas.openxmlformats.org/officeDocument/2006/relationships/image" Target="../media/image24.gif"/><Relationship Id="rId26" Type="http://schemas.microsoft.com/office/2007/relationships/hdphoto" Target="../media/hdphoto2.wdp"/><Relationship Id="rId3" Type="http://schemas.microsoft.com/office/2007/relationships/media" Target="../media/media2.mp3"/><Relationship Id="rId21" Type="http://schemas.openxmlformats.org/officeDocument/2006/relationships/image" Target="../media/image27.gif"/><Relationship Id="rId7" Type="http://schemas.openxmlformats.org/officeDocument/2006/relationships/slideLayout" Target="../slideLayouts/slideLayout13.xml"/><Relationship Id="rId12" Type="http://schemas.openxmlformats.org/officeDocument/2006/relationships/slide" Target="slide14.xml"/><Relationship Id="rId17" Type="http://schemas.openxmlformats.org/officeDocument/2006/relationships/image" Target="../media/image23.gif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2" Type="http://schemas.openxmlformats.org/officeDocument/2006/relationships/audio" Target="../media/media1.mp3"/><Relationship Id="rId16" Type="http://schemas.openxmlformats.org/officeDocument/2006/relationships/image" Target="../media/image22.gif"/><Relationship Id="rId20" Type="http://schemas.openxmlformats.org/officeDocument/2006/relationships/image" Target="../media/image26.gif"/><Relationship Id="rId29" Type="http://schemas.openxmlformats.org/officeDocument/2006/relationships/image" Target="../media/image3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" Target="slide17.xml"/><Relationship Id="rId24" Type="http://schemas.openxmlformats.org/officeDocument/2006/relationships/image" Target="../media/image30.png"/><Relationship Id="rId32" Type="http://schemas.microsoft.com/office/2007/relationships/hdphoto" Target="../media/hdphoto5.wdp"/><Relationship Id="rId5" Type="http://schemas.microsoft.com/office/2007/relationships/media" Target="../media/media3.mp3"/><Relationship Id="rId15" Type="http://schemas.openxmlformats.org/officeDocument/2006/relationships/slide" Target="slide11.xml"/><Relationship Id="rId23" Type="http://schemas.openxmlformats.org/officeDocument/2006/relationships/slide" Target="slide18.xml"/><Relationship Id="rId28" Type="http://schemas.microsoft.com/office/2007/relationships/hdphoto" Target="../media/hdphoto3.wdp"/><Relationship Id="rId10" Type="http://schemas.openxmlformats.org/officeDocument/2006/relationships/slide" Target="slide15.xml"/><Relationship Id="rId19" Type="http://schemas.openxmlformats.org/officeDocument/2006/relationships/image" Target="../media/image25.gif"/><Relationship Id="rId31" Type="http://schemas.openxmlformats.org/officeDocument/2006/relationships/image" Target="../media/image34.png"/><Relationship Id="rId4" Type="http://schemas.openxmlformats.org/officeDocument/2006/relationships/audio" Target="../media/media2.mp3"/><Relationship Id="rId9" Type="http://schemas.openxmlformats.org/officeDocument/2006/relationships/slide" Target="slide16.xml"/><Relationship Id="rId14" Type="http://schemas.openxmlformats.org/officeDocument/2006/relationships/slide" Target="slide13.xml"/><Relationship Id="rId22" Type="http://schemas.openxmlformats.org/officeDocument/2006/relationships/image" Target="../media/image28.gif"/><Relationship Id="rId27" Type="http://schemas.openxmlformats.org/officeDocument/2006/relationships/image" Target="../media/image32.png"/><Relationship Id="rId30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gi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gi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gi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gif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gif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5.xml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WordArt 8">
            <a:extLst>
              <a:ext uri="{FF2B5EF4-FFF2-40B4-BE49-F238E27FC236}">
                <a16:creationId xmlns:a16="http://schemas.microsoft.com/office/drawing/2014/main" id="{9870C441-737C-46EB-BF68-F0EC45B90A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68801" y="482600"/>
            <a:ext cx="40862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39583B-6193-47DE-91EB-11CFB187DE41}"/>
              </a:ext>
            </a:extLst>
          </p:cNvPr>
          <p:cNvSpPr txBox="1">
            <a:spLocks/>
          </p:cNvSpPr>
          <p:nvPr/>
        </p:nvSpPr>
        <p:spPr bwMode="auto">
          <a:xfrm>
            <a:off x="1814513" y="2006600"/>
            <a:ext cx="375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 anchor="ctr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7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nhẩm: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A764E6-3642-473C-8814-B77B6B72D39E}"/>
              </a:ext>
            </a:extLst>
          </p:cNvPr>
          <p:cNvSpPr txBox="1">
            <a:spLocks/>
          </p:cNvSpPr>
          <p:nvPr/>
        </p:nvSpPr>
        <p:spPr bwMode="auto">
          <a:xfrm>
            <a:off x="3694114" y="2921000"/>
            <a:ext cx="408463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+ 6 + 6 + 6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2BF0F-B88A-4613-BCEE-4DCA0889B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614" y="2925763"/>
            <a:ext cx="879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solidFill>
            <a:srgbClr val="F6F5F0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87A43C-94DA-4EBB-A366-0140B04894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r="8612"/>
          <a:stretch/>
        </p:blipFill>
        <p:spPr>
          <a:xfrm>
            <a:off x="43299" y="1113901"/>
            <a:ext cx="6530690" cy="4940538"/>
          </a:xfrm>
          <a:prstGeom prst="rect">
            <a:avLst/>
          </a:prstGeom>
        </p:spPr>
      </p:pic>
      <p:sp>
        <p:nvSpPr>
          <p:cNvPr id="41" name="Hexagon 40">
            <a:hlinkClick r:id="rId9" action="ppaction://hlinksldjump"/>
          </p:cNvPr>
          <p:cNvSpPr/>
          <p:nvPr/>
        </p:nvSpPr>
        <p:spPr>
          <a:xfrm>
            <a:off x="6593039" y="1491964"/>
            <a:ext cx="1981200" cy="182880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Hexagon 41">
            <a:hlinkClick r:id="rId10" action="ppaction://hlinksldjump"/>
          </p:cNvPr>
          <p:cNvSpPr/>
          <p:nvPr/>
        </p:nvSpPr>
        <p:spPr>
          <a:xfrm>
            <a:off x="6593039" y="3320764"/>
            <a:ext cx="1981200" cy="1828800"/>
          </a:xfrm>
          <a:prstGeom prst="hex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Hexagon 42">
            <a:hlinkClick r:id="rId11" action="ppaction://hlinksldjump"/>
          </p:cNvPr>
          <p:cNvSpPr/>
          <p:nvPr/>
        </p:nvSpPr>
        <p:spPr>
          <a:xfrm>
            <a:off x="8117039" y="2406364"/>
            <a:ext cx="1981200" cy="1828800"/>
          </a:xfrm>
          <a:prstGeom prst="hex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Hexagon 43">
            <a:hlinkClick r:id="rId12" action="ppaction://hlinksldjump"/>
          </p:cNvPr>
          <p:cNvSpPr/>
          <p:nvPr/>
        </p:nvSpPr>
        <p:spPr>
          <a:xfrm>
            <a:off x="8126564" y="4235164"/>
            <a:ext cx="1981200" cy="1828800"/>
          </a:xfrm>
          <a:prstGeom prst="hex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Hexagon 44">
            <a:hlinkClick r:id="rId13" action="ppaction://hlinksldjump"/>
          </p:cNvPr>
          <p:cNvSpPr/>
          <p:nvPr/>
        </p:nvSpPr>
        <p:spPr>
          <a:xfrm>
            <a:off x="9641039" y="1491964"/>
            <a:ext cx="1981200" cy="1828800"/>
          </a:xfrm>
          <a:prstGeom prst="hexagon">
            <a:avLst/>
          </a:prstGeom>
          <a:solidFill>
            <a:srgbClr val="9933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Hexagon 45">
            <a:hlinkClick r:id="rId14" action="ppaction://hlinksldjump"/>
          </p:cNvPr>
          <p:cNvSpPr/>
          <p:nvPr/>
        </p:nvSpPr>
        <p:spPr>
          <a:xfrm>
            <a:off x="9641039" y="3320764"/>
            <a:ext cx="1981200" cy="1828800"/>
          </a:xfrm>
          <a:prstGeom prst="hexagon">
            <a:avLst/>
          </a:prstGeom>
          <a:solidFill>
            <a:srgbClr val="66E885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Hexagon 46">
            <a:hlinkClick r:id="rId15" action="ppaction://hlinksldjump"/>
          </p:cNvPr>
          <p:cNvSpPr/>
          <p:nvPr/>
        </p:nvSpPr>
        <p:spPr>
          <a:xfrm>
            <a:off x="8117039" y="577564"/>
            <a:ext cx="1981200" cy="1828800"/>
          </a:xfrm>
          <a:prstGeom prst="hexagon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8" name="Picture 15" descr="birthday_cupcake_1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9" y="796639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5" descr="birthday_cupcake_2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389" y="1634839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1" descr="birthday_cupcake_3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389" y="3539839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5" descr="birthday_cupcake_4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9" y="4378039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5" descr="birthday_cupcake_5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89" y="3387439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 descr="birthday_cupcake_6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89" y="178723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7" descr="birthday_cupcake_7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89" y="254923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hlinkClick r:id="rId23" action="ppaction://hlinksldjump"/>
            <a:extLst>
              <a:ext uri="{FF2B5EF4-FFF2-40B4-BE49-F238E27FC236}">
                <a16:creationId xmlns:a16="http://schemas.microsoft.com/office/drawing/2014/main" id="{8931AE34-FA4A-4E5C-A7B8-26957151D053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810727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26"/>
          <p:cNvSpPr txBox="1">
            <a:spLocks noChangeArrowheads="1"/>
          </p:cNvSpPr>
          <p:nvPr/>
        </p:nvSpPr>
        <p:spPr bwMode="auto">
          <a:xfrm>
            <a:off x="710224" y="2968339"/>
            <a:ext cx="51968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200" b="1" dirty="0">
                <a:solidFill>
                  <a:srgbClr val="DC5D3D"/>
                </a:solidFill>
                <a:latin typeface="SVN-Whimsy" panose="02040603050506020204" pitchFamily="18" charset="0"/>
                <a:ea typeface="+mn-ea"/>
                <a:cs typeface="+mn-ea"/>
                <a:sym typeface="+mn-lt"/>
              </a:rPr>
              <a:t>THỔI ĐÈN CẦY</a:t>
            </a:r>
          </a:p>
        </p:txBody>
      </p:sp>
      <p:pic>
        <p:nvPicPr>
          <p:cNvPr id="2050" name="Picture 2" descr="Download Free png Gold coin Clip art - Cartoon Coin Transparent Background  png ... - DLPNG.com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50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8" r="15542"/>
          <a:stretch/>
        </p:blipFill>
        <p:spPr bwMode="auto">
          <a:xfrm>
            <a:off x="8680566" y="2943511"/>
            <a:ext cx="755465" cy="7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ownload Free png Gold coin Clip art - Cartoon Coin Transparent Background  png ... - DLPNG.com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0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78" r="15542"/>
          <a:stretch/>
        </p:blipFill>
        <p:spPr bwMode="auto">
          <a:xfrm>
            <a:off x="10231867" y="3908268"/>
            <a:ext cx="755465" cy="73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artoon Dễ Thương đồng Xu Vàng Kết Cấu Minh Họa, Tiền Vàng, Thùng  Tiền, Thanh Tú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3000" b="89083" l="8167" r="87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2" t="21131" r="13822" b="10189"/>
          <a:stretch/>
        </p:blipFill>
        <p:spPr bwMode="auto">
          <a:xfrm>
            <a:off x="6968994" y="3720568"/>
            <a:ext cx="1116531" cy="9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ả Bom Vũ Khí Phim Hoạt Hình - Quả bom véc tơ tay sơn png tải về - Miễn  phí trong suốt Cầu png Tải về.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470" y="2006378"/>
            <a:ext cx="875746" cy="7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ieng-bom-no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0106695" y="1589920"/>
            <a:ext cx="406400" cy="406400"/>
          </a:xfrm>
          <a:prstGeom prst="rect">
            <a:avLst/>
          </a:prstGeom>
        </p:spPr>
      </p:pic>
      <p:pic>
        <p:nvPicPr>
          <p:cNvPr id="3" name="Tieng-ti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0028667" y="3409195"/>
            <a:ext cx="406400" cy="406400"/>
          </a:xfrm>
          <a:prstGeom prst="rect">
            <a:avLst/>
          </a:prstGeom>
        </p:spPr>
      </p:pic>
      <p:pic>
        <p:nvPicPr>
          <p:cNvPr id="27" name="Tieng-ti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9226697" y="2574639"/>
            <a:ext cx="406400" cy="406400"/>
          </a:xfrm>
          <a:prstGeom prst="rect">
            <a:avLst/>
          </a:prstGeom>
        </p:spPr>
      </p:pic>
      <p:pic>
        <p:nvPicPr>
          <p:cNvPr id="4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682064" y="46983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80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86200" y="2057400"/>
            <a:ext cx="4191000" cy="2667000"/>
            <a:chOff x="0" y="480"/>
            <a:chExt cx="2640" cy="1680"/>
          </a:xfrm>
        </p:grpSpPr>
        <p:grpSp>
          <p:nvGrpSpPr>
            <p:cNvPr id="12300" name="Group 3"/>
            <p:cNvGrpSpPr>
              <a:grpSpLocks/>
            </p:cNvGrpSpPr>
            <p:nvPr/>
          </p:nvGrpSpPr>
          <p:grpSpPr bwMode="auto">
            <a:xfrm flipH="1" flipV="1">
              <a:off x="0" y="480"/>
              <a:ext cx="2640" cy="1680"/>
              <a:chOff x="-240" y="2046"/>
              <a:chExt cx="1225" cy="1231"/>
            </a:xfrm>
          </p:grpSpPr>
          <p:sp>
            <p:nvSpPr>
              <p:cNvPr id="12302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2303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2304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30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768" y="1200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7= 42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6200" y="2071688"/>
            <a:ext cx="4191000" cy="2667000"/>
            <a:chOff x="1632" y="2256"/>
            <a:chExt cx="2640" cy="1680"/>
          </a:xfrm>
        </p:grpSpPr>
        <p:grpSp>
          <p:nvGrpSpPr>
            <p:cNvPr id="12295" name="Group 10"/>
            <p:cNvGrpSpPr>
              <a:grpSpLocks/>
            </p:cNvGrpSpPr>
            <p:nvPr/>
          </p:nvGrpSpPr>
          <p:grpSpPr bwMode="auto">
            <a:xfrm flipH="1" flipV="1">
              <a:off x="1632" y="2256"/>
              <a:ext cx="2640" cy="1680"/>
              <a:chOff x="-240" y="2046"/>
              <a:chExt cx="1225" cy="1231"/>
            </a:xfrm>
          </p:grpSpPr>
          <p:sp>
            <p:nvSpPr>
              <p:cNvPr id="12297" name="AutoShape 11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2298" name="AutoShape 12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2299" name="AutoShape 13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29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00" y="2976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7 =</a:t>
              </a:r>
            </a:p>
          </p:txBody>
        </p:sp>
      </p:grpSp>
      <p:sp>
        <p:nvSpPr>
          <p:cNvPr id="39944" name="AutoShape 8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>
                <a:solidFill>
                  <a:prstClr val="black"/>
                </a:solidFill>
              </a:rPr>
              <a:t>Đúng rồi!!!</a:t>
            </a:r>
          </a:p>
        </p:txBody>
      </p:sp>
      <p:pic>
        <p:nvPicPr>
          <p:cNvPr id="12293" name="Picture 15" descr="birthday_cupcake_1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3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16400" y="2057400"/>
            <a:ext cx="4191000" cy="2667000"/>
            <a:chOff x="96" y="576"/>
            <a:chExt cx="2640" cy="1680"/>
          </a:xfrm>
        </p:grpSpPr>
        <p:grpSp>
          <p:nvGrpSpPr>
            <p:cNvPr id="13324" name="Group 3"/>
            <p:cNvGrpSpPr>
              <a:grpSpLocks/>
            </p:cNvGrpSpPr>
            <p:nvPr/>
          </p:nvGrpSpPr>
          <p:grpSpPr bwMode="auto"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13326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3327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3328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2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64" y="1296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8= 48</a:t>
              </a:r>
            </a:p>
          </p:txBody>
        </p:sp>
      </p:grpSp>
      <p:sp>
        <p:nvSpPr>
          <p:cNvPr id="46088" name="AutoShape 8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>
                <a:solidFill>
                  <a:prstClr val="black"/>
                </a:solidFill>
              </a:rPr>
              <a:t>Đúng rồi!!!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191001" y="2057401"/>
            <a:ext cx="4232275" cy="2620963"/>
            <a:chOff x="1728" y="2353"/>
            <a:chExt cx="2666" cy="1651"/>
          </a:xfrm>
        </p:grpSpPr>
        <p:grpSp>
          <p:nvGrpSpPr>
            <p:cNvPr id="13319" name="Group 10"/>
            <p:cNvGrpSpPr>
              <a:grpSpLocks/>
            </p:cNvGrpSpPr>
            <p:nvPr/>
          </p:nvGrpSpPr>
          <p:grpSpPr bwMode="auto">
            <a:xfrm flipH="1" flipV="1">
              <a:off x="1728" y="2353"/>
              <a:ext cx="2666" cy="1651"/>
              <a:chOff x="-252" y="2068"/>
              <a:chExt cx="1237" cy="1210"/>
            </a:xfrm>
          </p:grpSpPr>
          <p:sp>
            <p:nvSpPr>
              <p:cNvPr id="13321" name="AutoShape 11"/>
              <p:cNvSpPr>
                <a:spLocks noChangeArrowheads="1"/>
              </p:cNvSpPr>
              <p:nvPr/>
            </p:nvSpPr>
            <p:spPr bwMode="gray"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3322" name="AutoShape 12"/>
              <p:cNvSpPr>
                <a:spLocks noChangeArrowheads="1"/>
              </p:cNvSpPr>
              <p:nvPr/>
            </p:nvSpPr>
            <p:spPr bwMode="gray"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3323" name="AutoShape 13"/>
              <p:cNvSpPr>
                <a:spLocks noChangeArrowheads="1"/>
              </p:cNvSpPr>
              <p:nvPr/>
            </p:nvSpPr>
            <p:spPr bwMode="gray">
              <a:xfrm>
                <a:off x="-172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32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96" y="307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8=</a:t>
              </a:r>
            </a:p>
          </p:txBody>
        </p:sp>
      </p:grpSp>
      <p:pic>
        <p:nvPicPr>
          <p:cNvPr id="13317" name="Picture 15" descr="birthday_cupcake_2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1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16400" y="2057400"/>
            <a:ext cx="4191000" cy="2667000"/>
            <a:chOff x="96" y="576"/>
            <a:chExt cx="2640" cy="1680"/>
          </a:xfrm>
        </p:grpSpPr>
        <p:grpSp>
          <p:nvGrpSpPr>
            <p:cNvPr id="14348" name="Group 3"/>
            <p:cNvGrpSpPr>
              <a:grpSpLocks/>
            </p:cNvGrpSpPr>
            <p:nvPr/>
          </p:nvGrpSpPr>
          <p:grpSpPr bwMode="auto"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14350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4351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4352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34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864" y="1296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4= 24</a:t>
              </a:r>
            </a:p>
          </p:txBody>
        </p:sp>
      </p:grpSp>
      <p:sp>
        <p:nvSpPr>
          <p:cNvPr id="46088" name="AutoShape 8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>
                <a:solidFill>
                  <a:prstClr val="black"/>
                </a:solidFill>
              </a:rPr>
              <a:t>Đúng rồi!!!</a:t>
            </a:r>
          </a:p>
        </p:txBody>
      </p:sp>
      <p:pic>
        <p:nvPicPr>
          <p:cNvPr id="14340" name="Picture 41" descr="birthday_cupcake_3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251326" y="2101851"/>
            <a:ext cx="4232275" cy="2620963"/>
            <a:chOff x="1728" y="2353"/>
            <a:chExt cx="2666" cy="1651"/>
          </a:xfrm>
        </p:grpSpPr>
        <p:grpSp>
          <p:nvGrpSpPr>
            <p:cNvPr id="14343" name="Group 10"/>
            <p:cNvGrpSpPr>
              <a:grpSpLocks/>
            </p:cNvGrpSpPr>
            <p:nvPr/>
          </p:nvGrpSpPr>
          <p:grpSpPr bwMode="auto">
            <a:xfrm flipH="1" flipV="1">
              <a:off x="1728" y="2353"/>
              <a:ext cx="2666" cy="1651"/>
              <a:chOff x="-252" y="2068"/>
              <a:chExt cx="1237" cy="1210"/>
            </a:xfrm>
          </p:grpSpPr>
          <p:sp>
            <p:nvSpPr>
              <p:cNvPr id="14345" name="AutoShape 11"/>
              <p:cNvSpPr>
                <a:spLocks noChangeArrowheads="1"/>
              </p:cNvSpPr>
              <p:nvPr/>
            </p:nvSpPr>
            <p:spPr bwMode="gray"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4346" name="AutoShape 12"/>
              <p:cNvSpPr>
                <a:spLocks noChangeArrowheads="1"/>
              </p:cNvSpPr>
              <p:nvPr/>
            </p:nvSpPr>
            <p:spPr bwMode="gray"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4347" name="AutoShape 13"/>
              <p:cNvSpPr>
                <a:spLocks noChangeArrowheads="1"/>
              </p:cNvSpPr>
              <p:nvPr/>
            </p:nvSpPr>
            <p:spPr bwMode="gray">
              <a:xfrm>
                <a:off x="-172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chemeClr val="folHlink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34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96" y="307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4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8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38600" y="1981200"/>
            <a:ext cx="4191000" cy="2667000"/>
            <a:chOff x="192" y="672"/>
            <a:chExt cx="2640" cy="1680"/>
          </a:xfrm>
        </p:grpSpPr>
        <p:grpSp>
          <p:nvGrpSpPr>
            <p:cNvPr id="15372" name="Group 3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5374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5375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5376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7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56" y="139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9 = 54</a:t>
              </a:r>
            </a:p>
          </p:txBody>
        </p:sp>
      </p:grpSp>
      <p:sp>
        <p:nvSpPr>
          <p:cNvPr id="48136" name="AutoShape 8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>
                <a:solidFill>
                  <a:prstClr val="black"/>
                </a:solidFill>
              </a:rPr>
              <a:t>Đúng rồi!!!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038600" y="1966913"/>
            <a:ext cx="4191000" cy="2667000"/>
            <a:chOff x="1824" y="2448"/>
            <a:chExt cx="2640" cy="1680"/>
          </a:xfrm>
        </p:grpSpPr>
        <p:grpSp>
          <p:nvGrpSpPr>
            <p:cNvPr id="15367" name="Group 10"/>
            <p:cNvGrpSpPr>
              <a:grpSpLocks/>
            </p:cNvGrpSpPr>
            <p:nvPr/>
          </p:nvGrpSpPr>
          <p:grpSpPr bwMode="auto">
            <a:xfrm flipH="1" flipV="1">
              <a:off x="1824" y="2448"/>
              <a:ext cx="2640" cy="1680"/>
              <a:chOff x="-240" y="2046"/>
              <a:chExt cx="1225" cy="1231"/>
            </a:xfrm>
          </p:grpSpPr>
          <p:sp>
            <p:nvSpPr>
              <p:cNvPr id="15369" name="AutoShape 11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5370" name="AutoShape 12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5371" name="AutoShape 13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6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592" y="3168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9=</a:t>
              </a:r>
            </a:p>
          </p:txBody>
        </p:sp>
      </p:grpSp>
      <p:pic>
        <p:nvPicPr>
          <p:cNvPr id="15365" name="Picture 15" descr="birthday_cupcake_4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76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14800" y="1981200"/>
            <a:ext cx="4191000" cy="2667000"/>
            <a:chOff x="192" y="672"/>
            <a:chExt cx="2640" cy="1680"/>
          </a:xfrm>
        </p:grpSpPr>
        <p:grpSp>
          <p:nvGrpSpPr>
            <p:cNvPr id="16396" name="Group 3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6398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6399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6400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39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960" y="139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2= 12</a:t>
              </a:r>
            </a:p>
          </p:txBody>
        </p:sp>
      </p:grpSp>
      <p:sp>
        <p:nvSpPr>
          <p:cNvPr id="44040" name="AutoShape 8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 dirty="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 dirty="0" err="1">
                <a:solidFill>
                  <a:prstClr val="black"/>
                </a:solidFill>
              </a:rPr>
              <a:t>Đúng</a:t>
            </a:r>
            <a:r>
              <a:rPr lang="en-US" altLang="vi-VN" sz="3000" dirty="0">
                <a:solidFill>
                  <a:prstClr val="black"/>
                </a:solidFill>
              </a:rPr>
              <a:t> </a:t>
            </a:r>
            <a:r>
              <a:rPr lang="en-US" altLang="vi-VN" sz="3000" dirty="0" err="1">
                <a:solidFill>
                  <a:prstClr val="black"/>
                </a:solidFill>
              </a:rPr>
              <a:t>rồi</a:t>
            </a:r>
            <a:r>
              <a:rPr lang="en-US" altLang="vi-VN" sz="3000" dirty="0">
                <a:solidFill>
                  <a:prstClr val="black"/>
                </a:solidFill>
              </a:rPr>
              <a:t>!!!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125913" y="2060575"/>
            <a:ext cx="4191000" cy="2668588"/>
            <a:chOff x="1824" y="2482"/>
            <a:chExt cx="2640" cy="1681"/>
          </a:xfrm>
        </p:grpSpPr>
        <p:grpSp>
          <p:nvGrpSpPr>
            <p:cNvPr id="16391" name="Group 10"/>
            <p:cNvGrpSpPr>
              <a:grpSpLocks/>
            </p:cNvGrpSpPr>
            <p:nvPr/>
          </p:nvGrpSpPr>
          <p:grpSpPr bwMode="auto">
            <a:xfrm flipH="1" flipV="1">
              <a:off x="1824" y="2482"/>
              <a:ext cx="2640" cy="1681"/>
              <a:chOff x="-240" y="2017"/>
              <a:chExt cx="1225" cy="1234"/>
            </a:xfrm>
          </p:grpSpPr>
          <p:sp>
            <p:nvSpPr>
              <p:cNvPr id="16393" name="AutoShape 11"/>
              <p:cNvSpPr>
                <a:spLocks noChangeArrowheads="1"/>
              </p:cNvSpPr>
              <p:nvPr/>
            </p:nvSpPr>
            <p:spPr bwMode="gray">
              <a:xfrm>
                <a:off x="-230" y="2017"/>
                <a:ext cx="1215" cy="1201"/>
              </a:xfrm>
              <a:prstGeom prst="hexagon">
                <a:avLst>
                  <a:gd name="adj" fmla="val 25104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6394" name="AutoShape 12"/>
              <p:cNvSpPr>
                <a:spLocks noChangeArrowheads="1"/>
              </p:cNvSpPr>
              <p:nvPr/>
            </p:nvSpPr>
            <p:spPr bwMode="gray">
              <a:xfrm>
                <a:off x="-240" y="2027"/>
                <a:ext cx="1215" cy="1202"/>
              </a:xfrm>
              <a:prstGeom prst="hexagon">
                <a:avLst>
                  <a:gd name="adj" fmla="val 25102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6395" name="AutoShape 13"/>
              <p:cNvSpPr>
                <a:spLocks noChangeArrowheads="1"/>
              </p:cNvSpPr>
              <p:nvPr/>
            </p:nvSpPr>
            <p:spPr bwMode="gray">
              <a:xfrm>
                <a:off x="-169" y="2185"/>
                <a:ext cx="1068" cy="1066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39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592" y="3159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2 =</a:t>
              </a:r>
            </a:p>
          </p:txBody>
        </p:sp>
      </p:grpSp>
      <p:pic>
        <p:nvPicPr>
          <p:cNvPr id="16389" name="Picture 15" descr="birthday_cupcake_5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1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94163" y="1973263"/>
            <a:ext cx="4191000" cy="2667000"/>
            <a:chOff x="192" y="672"/>
            <a:chExt cx="2640" cy="1680"/>
          </a:xfrm>
        </p:grpSpPr>
        <p:grpSp>
          <p:nvGrpSpPr>
            <p:cNvPr id="17420" name="Group 5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7422" name="AutoShape 6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7423" name="AutoShape 7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7424" name="AutoShape 8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2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60" y="139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0 = 0</a:t>
              </a:r>
            </a:p>
          </p:txBody>
        </p:sp>
      </p:grpSp>
      <p:sp>
        <p:nvSpPr>
          <p:cNvPr id="50186" name="AutoShape 10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 dirty="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Đúng</a:t>
            </a:r>
            <a:r>
              <a:rPr lang="en-US" altLang="vi-VN" sz="3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prstClr val="black"/>
                </a:solidFill>
                <a:cs typeface="Times New Roman" panose="02020603050405020304" pitchFamily="18" charset="0"/>
              </a:rPr>
              <a:t>rồi</a:t>
            </a:r>
            <a:r>
              <a:rPr lang="en-US" altLang="vi-VN" sz="3000" dirty="0">
                <a:solidFill>
                  <a:prstClr val="black"/>
                </a:solidFill>
                <a:cs typeface="Times New Roman" panose="02020603050405020304" pitchFamily="18" charset="0"/>
              </a:rPr>
              <a:t>!!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129089" y="1958976"/>
            <a:ext cx="4160837" cy="2708275"/>
            <a:chOff x="1832" y="3722"/>
            <a:chExt cx="2621" cy="1706"/>
          </a:xfrm>
        </p:grpSpPr>
        <p:grpSp>
          <p:nvGrpSpPr>
            <p:cNvPr id="17415" name="Group 12"/>
            <p:cNvGrpSpPr>
              <a:grpSpLocks/>
            </p:cNvGrpSpPr>
            <p:nvPr/>
          </p:nvGrpSpPr>
          <p:grpSpPr bwMode="auto">
            <a:xfrm flipH="1" flipV="1">
              <a:off x="1832" y="3722"/>
              <a:ext cx="2621" cy="1706"/>
              <a:chOff x="-234" y="1069"/>
              <a:chExt cx="1217" cy="1257"/>
            </a:xfrm>
          </p:grpSpPr>
          <p:sp>
            <p:nvSpPr>
              <p:cNvPr id="17417" name="AutoShape 13"/>
              <p:cNvSpPr>
                <a:spLocks noChangeArrowheads="1"/>
              </p:cNvSpPr>
              <p:nvPr/>
            </p:nvSpPr>
            <p:spPr bwMode="gray">
              <a:xfrm>
                <a:off x="-234" y="1069"/>
                <a:ext cx="1215" cy="1215"/>
              </a:xfrm>
              <a:prstGeom prst="hexagon">
                <a:avLst>
                  <a:gd name="adj" fmla="val 25102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7418" name="AutoShape 14"/>
              <p:cNvSpPr>
                <a:spLocks noChangeArrowheads="1"/>
              </p:cNvSpPr>
              <p:nvPr/>
            </p:nvSpPr>
            <p:spPr bwMode="gray">
              <a:xfrm>
                <a:off x="-233" y="1078"/>
                <a:ext cx="1216" cy="1248"/>
              </a:xfrm>
              <a:prstGeom prst="hexagon">
                <a:avLst>
                  <a:gd name="adj" fmla="val 25102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7419" name="AutoShape 15"/>
              <p:cNvSpPr>
                <a:spLocks noChangeArrowheads="1"/>
              </p:cNvSpPr>
              <p:nvPr/>
            </p:nvSpPr>
            <p:spPr bwMode="gray">
              <a:xfrm>
                <a:off x="-149" y="1184"/>
                <a:ext cx="1069" cy="1055"/>
              </a:xfrm>
              <a:prstGeom prst="hexagon">
                <a:avLst>
                  <a:gd name="adj" fmla="val 25093"/>
                  <a:gd name="vf" fmla="val 115470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16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592" y="4357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0 =</a:t>
              </a:r>
            </a:p>
          </p:txBody>
        </p:sp>
      </p:grpSp>
      <p:pic>
        <p:nvPicPr>
          <p:cNvPr id="17413" name="Picture 17" descr="birthday_cupcake_6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60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14800" y="1981200"/>
            <a:ext cx="4191000" cy="2667000"/>
            <a:chOff x="192" y="672"/>
            <a:chExt cx="2640" cy="1680"/>
          </a:xfrm>
        </p:grpSpPr>
        <p:grpSp>
          <p:nvGrpSpPr>
            <p:cNvPr id="18444" name="Group 5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8446" name="AutoShape 6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8447" name="AutoShape 7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8448" name="AutoShape 8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44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60" y="1392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5 = 30</a:t>
              </a:r>
            </a:p>
          </p:txBody>
        </p:sp>
      </p:grpSp>
      <p:sp>
        <p:nvSpPr>
          <p:cNvPr id="49162" name="AutoShape 10"/>
          <p:cNvSpPr>
            <a:spLocks noChangeArrowheads="1"/>
          </p:cNvSpPr>
          <p:nvPr/>
        </p:nvSpPr>
        <p:spPr bwMode="auto">
          <a:xfrm rot="885673">
            <a:off x="7620000" y="533400"/>
            <a:ext cx="23622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vi-VN" sz="3000" dirty="0">
              <a:solidFill>
                <a:prstClr val="black"/>
              </a:solidFill>
              <a:latin typeface="VNI-Times" pitchFamily="2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3000" dirty="0" err="1">
                <a:solidFill>
                  <a:prstClr val="black"/>
                </a:solidFill>
              </a:rPr>
              <a:t>Đúng</a:t>
            </a:r>
            <a:r>
              <a:rPr lang="en-US" altLang="vi-VN" sz="3000" dirty="0">
                <a:solidFill>
                  <a:prstClr val="black"/>
                </a:solidFill>
              </a:rPr>
              <a:t> </a:t>
            </a:r>
            <a:r>
              <a:rPr lang="en-US" altLang="vi-VN" sz="3000" dirty="0" err="1">
                <a:solidFill>
                  <a:prstClr val="black"/>
                </a:solidFill>
              </a:rPr>
              <a:t>rồi</a:t>
            </a:r>
            <a:r>
              <a:rPr lang="en-US" altLang="vi-VN" sz="3000" dirty="0">
                <a:solidFill>
                  <a:prstClr val="black"/>
                </a:solidFill>
              </a:rPr>
              <a:t>!!!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149725" y="2027238"/>
            <a:ext cx="4197350" cy="2679700"/>
            <a:chOff x="1846" y="3722"/>
            <a:chExt cx="2644" cy="1688"/>
          </a:xfrm>
        </p:grpSpPr>
        <p:grpSp>
          <p:nvGrpSpPr>
            <p:cNvPr id="18439" name="Group 12"/>
            <p:cNvGrpSpPr>
              <a:grpSpLocks/>
            </p:cNvGrpSpPr>
            <p:nvPr/>
          </p:nvGrpSpPr>
          <p:grpSpPr bwMode="auto">
            <a:xfrm flipH="1" flipV="1">
              <a:off x="1846" y="3722"/>
              <a:ext cx="2644" cy="1688"/>
              <a:chOff x="-252" y="1081"/>
              <a:chExt cx="1227" cy="1244"/>
            </a:xfrm>
          </p:grpSpPr>
          <p:sp>
            <p:nvSpPr>
              <p:cNvPr id="18441" name="AutoShape 13"/>
              <p:cNvSpPr>
                <a:spLocks noChangeArrowheads="1"/>
              </p:cNvSpPr>
              <p:nvPr/>
            </p:nvSpPr>
            <p:spPr bwMode="gray">
              <a:xfrm>
                <a:off x="-252" y="1081"/>
                <a:ext cx="1215" cy="1244"/>
              </a:xfrm>
              <a:prstGeom prst="hexagon">
                <a:avLst>
                  <a:gd name="adj" fmla="val 25102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8442" name="AutoShape 14"/>
              <p:cNvSpPr>
                <a:spLocks noChangeArrowheads="1"/>
              </p:cNvSpPr>
              <p:nvPr/>
            </p:nvSpPr>
            <p:spPr bwMode="gray">
              <a:xfrm>
                <a:off x="-240" y="1124"/>
                <a:ext cx="1215" cy="1201"/>
              </a:xfrm>
              <a:prstGeom prst="hexagon">
                <a:avLst>
                  <a:gd name="adj" fmla="val 25104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  <p:sp>
            <p:nvSpPr>
              <p:cNvPr id="18443" name="AutoShape 15"/>
              <p:cNvSpPr>
                <a:spLocks noChangeArrowheads="1"/>
              </p:cNvSpPr>
              <p:nvPr/>
            </p:nvSpPr>
            <p:spPr bwMode="gray">
              <a:xfrm>
                <a:off x="-169" y="1169"/>
                <a:ext cx="1068" cy="1056"/>
              </a:xfrm>
              <a:prstGeom prst="hexagon">
                <a:avLst>
                  <a:gd name="adj" fmla="val 25092"/>
                  <a:gd name="vf" fmla="val 115470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 altLang="vi-V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44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592" y="4320"/>
              <a:ext cx="115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x 5 =</a:t>
              </a:r>
            </a:p>
          </p:txBody>
        </p:sp>
      </p:grpSp>
      <p:pic>
        <p:nvPicPr>
          <p:cNvPr id="18437" name="Picture 17" descr="birthday_cupcake_7_mc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12525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28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solidFill>
            <a:srgbClr val="F8F7F2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" name="组合 6">
            <a:extLst>
              <a:ext uri="{FF2B5EF4-FFF2-40B4-BE49-F238E27FC236}">
                <a16:creationId xmlns:a16="http://schemas.microsoft.com/office/drawing/2014/main" id="{96246B8A-DB0B-4B9F-BA4B-1B06AFD8DB41}"/>
              </a:ext>
            </a:extLst>
          </p:cNvPr>
          <p:cNvGrpSpPr/>
          <p:nvPr/>
        </p:nvGrpSpPr>
        <p:grpSpPr>
          <a:xfrm>
            <a:off x="323834" y="960715"/>
            <a:ext cx="3771915" cy="2343150"/>
            <a:chOff x="6955" y="2361"/>
            <a:chExt cx="5473" cy="4228"/>
          </a:xfrm>
        </p:grpSpPr>
        <p:pic>
          <p:nvPicPr>
            <p:cNvPr id="5" name="图片 2" descr="999ba5066198f2db59d550c4dbd2090b">
              <a:extLst>
                <a:ext uri="{FF2B5EF4-FFF2-40B4-BE49-F238E27FC236}">
                  <a16:creationId xmlns:a16="http://schemas.microsoft.com/office/drawing/2014/main" id="{78266EB3-380D-44AC-877F-37A8BECEF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149" r="34357"/>
            <a:stretch/>
          </p:blipFill>
          <p:spPr>
            <a:xfrm>
              <a:off x="6955" y="2361"/>
              <a:ext cx="5473" cy="4228"/>
            </a:xfrm>
            <a:prstGeom prst="rect">
              <a:avLst/>
            </a:prstGeom>
          </p:spPr>
        </p:pic>
        <p:sp>
          <p:nvSpPr>
            <p:cNvPr id="6" name="文本框 3">
              <a:extLst>
                <a:ext uri="{FF2B5EF4-FFF2-40B4-BE49-F238E27FC236}">
                  <a16:creationId xmlns:a16="http://schemas.microsoft.com/office/drawing/2014/main" id="{E44A022C-89F9-4C86-A0AD-E7A99F245455}"/>
                </a:ext>
              </a:extLst>
            </p:cNvPr>
            <p:cNvSpPr txBox="1"/>
            <p:nvPr/>
          </p:nvSpPr>
          <p:spPr>
            <a:xfrm>
              <a:off x="7527" y="3281"/>
              <a:ext cx="4172" cy="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Whimsy" panose="02040603050506020204" pitchFamily="18" charset="0"/>
                  <a:ea typeface="宋体" panose="02010600030101010101" pitchFamily="2" charset="-122"/>
                  <a:cs typeface="+mn-ea"/>
                  <a:sym typeface="+mn-lt"/>
                </a:rPr>
                <a:t>Củng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Whimsy" panose="02040603050506020204" pitchFamily="18" charset="0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Whimsy" panose="02040603050506020204" pitchFamily="18" charset="0"/>
                  <a:ea typeface="宋体" panose="02010600030101010101" pitchFamily="2" charset="-122"/>
                  <a:cs typeface="+mn-ea"/>
                  <a:sym typeface="+mn-lt"/>
                </a:rPr>
                <a:t>cố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Whimsy" panose="02040603050506020204" pitchFamily="18" charset="0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Whimsy" panose="02040603050506020204" pitchFamily="18" charset="0"/>
                  <a:ea typeface="宋体" panose="02010600030101010101" pitchFamily="2" charset="-122"/>
                  <a:cs typeface="+mn-ea"/>
                  <a:sym typeface="+mn-lt"/>
                </a:rPr>
                <a:t>Dặn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Whimsy" panose="02040603050506020204" pitchFamily="18" charset="0"/>
                  <a:ea typeface="宋体" panose="02010600030101010101" pitchFamily="2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VN-Whimsy" panose="02040603050506020204" pitchFamily="18" charset="0"/>
                  <a:ea typeface="宋体" panose="02010600030101010101" pitchFamily="2" charset="-122"/>
                  <a:cs typeface="+mn-ea"/>
                  <a:sym typeface="+mn-lt"/>
                </a:rPr>
                <a:t>dò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Whimsy" panose="02040603050506020204" pitchFamily="18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91459" y="-114567"/>
            <a:ext cx="5002213" cy="1549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000" y1="8000" x2="37000" y2="8000"/>
                        <a14:foregroundMark x1="39111" y1="24750" x2="39111" y2="24750"/>
                        <a14:foregroundMark x1="34222" y1="48750" x2="34222" y2="48750"/>
                        <a14:foregroundMark x1="17667" y1="60125" x2="17667" y2="60125"/>
                        <a14:foregroundMark x1="8778" y1="68500" x2="8778" y2="68500"/>
                        <a14:foregroundMark x1="8889" y1="88125" x2="8889" y2="88125"/>
                        <a14:foregroundMark x1="73556" y1="19125" x2="73556" y2="19125"/>
                        <a14:foregroundMark x1="43000" y1="9375" x2="43000" y2="9375"/>
                        <a14:foregroundMark x1="80111" y1="21625" x2="80111" y2="21625"/>
                        <a14:foregroundMark x1="73444" y1="39250" x2="73444" y2="39250"/>
                        <a14:foregroundMark x1="52111" y1="41125" x2="52111" y2="41125"/>
                        <a14:foregroundMark x1="76222" y1="53250" x2="76222" y2="53250"/>
                        <a14:foregroundMark x1="76000" y1="74000" x2="76000" y2="74000"/>
                        <a14:foregroundMark x1="82444" y1="80625" x2="82444" y2="80625"/>
                        <a14:foregroundMark x1="83222" y1="83125" x2="83222" y2="83125"/>
                        <a14:foregroundMark x1="81556" y1="88125" x2="81444" y2="85750"/>
                        <a14:foregroundMark x1="72333" y1="22750" x2="72333" y2="22750"/>
                        <a14:foregroundMark x1="6111" y1="70000" x2="6111" y2="70000"/>
                        <a14:foregroundMark x1="41444" y1="6125" x2="41444" y2="6125"/>
                        <a14:foregroundMark x1="82778" y1="93000" x2="82778" y2="93000"/>
                        <a14:foregroundMark x1="78444" y1="94250" x2="76667" y2="9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2" y="3004262"/>
            <a:ext cx="4174406" cy="3710583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489963" y="1739604"/>
            <a:ext cx="6997466" cy="3638747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8781" y="2751331"/>
            <a:ext cx="58455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thuộc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bảng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 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Xem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trước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Sitka Display" panose="02000505000000020004" pitchFamily="2" charset="0"/>
                <a:cs typeface="Times New Roman" panose="02020603050405020304" pitchFamily="18" charset="0"/>
              </a:rPr>
              <a:t>mai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Sitka Display" panose="02000505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6142864" y="1708904"/>
            <a:ext cx="5223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atin typeface="SVN-Whimsy" panose="02040603050506020204" pitchFamily="18" charset="0"/>
                <a:cs typeface="+mn-ea"/>
                <a:sym typeface="+mn-lt"/>
              </a:rPr>
              <a:t>Toán</a:t>
            </a:r>
            <a:endParaRPr lang="en-US" altLang="zh-CN" sz="6000" b="1" dirty="0">
              <a:latin typeface="SVN-Whimsy" panose="02040603050506020204" pitchFamily="18" charset="0"/>
              <a:cs typeface="+mn-ea"/>
              <a:sym typeface="+mn-lt"/>
            </a:endParaRPr>
          </a:p>
          <a:p>
            <a:pPr algn="ctr"/>
            <a:r>
              <a:rPr lang="en-US" altLang="zh-CN" sz="48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(3) </a:t>
            </a:r>
            <a:r>
              <a:rPr lang="en-US" altLang="zh-CN" sz="6000" b="1" dirty="0" err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Bảng</a:t>
            </a:r>
            <a:r>
              <a:rPr lang="en-US" altLang="zh-CN" sz="60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nhân</a:t>
            </a:r>
            <a:r>
              <a:rPr lang="en-US" altLang="zh-CN" sz="6000" b="1" dirty="0">
                <a:solidFill>
                  <a:srgbClr val="DC5D3D"/>
                </a:solidFill>
                <a:latin typeface="SVN-Whimsy" panose="02040603050506020204" pitchFamily="18" charset="0"/>
                <a:cs typeface="+mn-ea"/>
                <a:sym typeface="+mn-lt"/>
              </a:rPr>
              <a:t> 6</a:t>
            </a:r>
            <a:endParaRPr lang="zh-CN" altLang="en-US" sz="6000" b="1" dirty="0">
              <a:solidFill>
                <a:srgbClr val="DC5D3D"/>
              </a:solidFill>
              <a:latin typeface="SVN-Whimsy" panose="02040603050506020204" pitchFamily="18" charset="0"/>
              <a:cs typeface="+mn-ea"/>
              <a:sym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30602" y="479136"/>
            <a:ext cx="4736068" cy="648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29 - 9 - 2021</a:t>
            </a:r>
            <a:endParaRPr lang="vi-VN" sz="3200" b="1" u="sng" dirty="0"/>
          </a:p>
        </p:txBody>
      </p:sp>
    </p:spTree>
    <p:extLst>
      <p:ext uri="{BB962C8B-B14F-4D97-AF65-F5344CB8AC3E}">
        <p14:creationId xmlns:p14="http://schemas.microsoft.com/office/powerpoint/2010/main" val="6121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0660" y="980728"/>
            <a:ext cx="275897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74094" y="108680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10679" y="109536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45557" y="109536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81637" y="109536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27222" y="109536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64097" y="109536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376992" y="722284"/>
            <a:ext cx="431130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được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lấy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1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lần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ta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viết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:</a:t>
            </a:r>
          </a:p>
        </p:txBody>
      </p:sp>
      <p:sp>
        <p:nvSpPr>
          <p:cNvPr id="21" name="AutoShape 16"/>
          <p:cNvSpPr>
            <a:spLocks/>
          </p:cNvSpPr>
          <p:nvPr/>
        </p:nvSpPr>
        <p:spPr bwMode="auto">
          <a:xfrm>
            <a:off x="3975269" y="966660"/>
            <a:ext cx="1524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z="3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17"/>
              <p:cNvSpPr txBox="1">
                <a:spLocks noChangeArrowheads="1"/>
              </p:cNvSpPr>
              <p:nvPr/>
            </p:nvSpPr>
            <p:spPr bwMode="auto">
              <a:xfrm>
                <a:off x="4511831" y="1298348"/>
                <a:ext cx="1440161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b="1" dirty="0">
                    <a:solidFill>
                      <a:srgbClr val="FF0000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b="1" dirty="0">
                    <a:solidFill>
                      <a:srgbClr val="FF0000"/>
                    </a:solidFill>
                    <a:latin typeface="Calibri"/>
                    <a:cs typeface="Times New Roman" pitchFamily="18" charset="0"/>
                  </a:rPr>
                  <a:t> 1 =</a:t>
                </a:r>
              </a:p>
            </p:txBody>
          </p:sp>
        </mc:Choice>
        <mc:Fallback>
          <p:sp>
            <p:nvSpPr>
              <p:cNvPr id="22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11831" y="1298348"/>
                <a:ext cx="1440161" cy="554038"/>
              </a:xfrm>
              <a:prstGeom prst="rect">
                <a:avLst/>
              </a:prstGeom>
              <a:blipFill>
                <a:blip r:embed="rId2"/>
                <a:stretch>
                  <a:fillRect l="-9746" t="-13187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80660" y="2132856"/>
            <a:ext cx="275897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174094" y="223893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610679" y="224749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45557" y="224749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481637" y="224749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927222" y="224749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364097" y="224749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80660" y="2852936"/>
            <a:ext cx="275897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74094" y="295901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610679" y="296757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045557" y="296757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481637" y="296757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927222" y="296757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364097" y="2967574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80660" y="4005064"/>
            <a:ext cx="275897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74094" y="4111140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610679" y="411970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45557" y="411970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81637" y="411970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927222" y="411970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364097" y="4119702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80660" y="4740880"/>
            <a:ext cx="275897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174094" y="484695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610679" y="485551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045557" y="485551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481637" y="485551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927222" y="485551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364097" y="485551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80660" y="5473360"/>
            <a:ext cx="2758976" cy="5760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74094" y="5579436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610679" y="558799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2045557" y="558799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2481637" y="558799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2927222" y="558799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364097" y="5587998"/>
            <a:ext cx="395099" cy="3698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4304984" y="1946420"/>
            <a:ext cx="431130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được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lấy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2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lần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ta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viết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17"/>
              <p:cNvSpPr txBox="1">
                <a:spLocks noChangeArrowheads="1"/>
              </p:cNvSpPr>
              <p:nvPr/>
            </p:nvSpPr>
            <p:spPr bwMode="auto">
              <a:xfrm>
                <a:off x="4521008" y="2544510"/>
                <a:ext cx="1647007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2 = </a:t>
                </a:r>
              </a:p>
            </p:txBody>
          </p:sp>
        </mc:Choice>
        <mc:Fallback xmlns="">
          <p:sp>
            <p:nvSpPr>
              <p:cNvPr id="64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008" y="2544510"/>
                <a:ext cx="1647007" cy="553998"/>
              </a:xfrm>
              <a:prstGeom prst="rect">
                <a:avLst/>
              </a:prstGeom>
              <a:blipFill>
                <a:blip r:embed="rId3"/>
                <a:stretch>
                  <a:fillRect l="-8889" t="-13187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 Box 17"/>
              <p:cNvSpPr txBox="1">
                <a:spLocks noChangeArrowheads="1"/>
              </p:cNvSpPr>
              <p:nvPr/>
            </p:nvSpPr>
            <p:spPr bwMode="auto">
              <a:xfrm>
                <a:off x="4521008" y="3120574"/>
                <a:ext cx="3735239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srgbClr val="FF0000"/>
                    </a:solidFill>
                    <a:latin typeface="Calibri"/>
                    <a:cs typeface="Times New Roman" pitchFamily="18" charset="0"/>
                  </a:rPr>
                  <a:t>Vậy:	</a:t>
                </a:r>
                <a:r>
                  <a:rPr lang="en-US" altLang="vi-VN" sz="3000" b="1" dirty="0">
                    <a:solidFill>
                      <a:srgbClr val="FF0000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b="1" dirty="0">
                    <a:solidFill>
                      <a:srgbClr val="FF0000"/>
                    </a:solidFill>
                    <a:latin typeface="Calibri"/>
                    <a:cs typeface="Times New Roman" pitchFamily="18" charset="0"/>
                  </a:rPr>
                  <a:t> 2 = 12</a:t>
                </a:r>
              </a:p>
            </p:txBody>
          </p:sp>
        </mc:Choice>
        <mc:Fallback>
          <p:sp>
            <p:nvSpPr>
              <p:cNvPr id="6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008" y="3120574"/>
                <a:ext cx="3735239" cy="554038"/>
              </a:xfrm>
              <a:prstGeom prst="rect">
                <a:avLst/>
              </a:prstGeom>
              <a:blipFill>
                <a:blip r:embed="rId4"/>
                <a:stretch>
                  <a:fillRect l="-3922" t="-13187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AutoShape 16"/>
          <p:cNvSpPr>
            <a:spLocks/>
          </p:cNvSpPr>
          <p:nvPr/>
        </p:nvSpPr>
        <p:spPr bwMode="auto">
          <a:xfrm>
            <a:off x="3983654" y="2132856"/>
            <a:ext cx="144016" cy="1296144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z="3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7" name="AutoShape 16"/>
          <p:cNvSpPr>
            <a:spLocks/>
          </p:cNvSpPr>
          <p:nvPr/>
        </p:nvSpPr>
        <p:spPr bwMode="auto">
          <a:xfrm>
            <a:off x="3983654" y="4005064"/>
            <a:ext cx="144016" cy="2044360"/>
          </a:xfrm>
          <a:prstGeom prst="righ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 sz="3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auto">
          <a:xfrm>
            <a:off x="4304984" y="4052918"/>
            <a:ext cx="431130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được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lấy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3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lần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ta </a:t>
            </a:r>
            <a:r>
              <a:rPr lang="en-US" altLang="vi-VN" sz="30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viết</a:t>
            </a:r>
            <a:r>
              <a:rPr lang="en-US" altLang="vi-VN" sz="30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17"/>
              <p:cNvSpPr txBox="1">
                <a:spLocks noChangeArrowheads="1"/>
              </p:cNvSpPr>
              <p:nvPr/>
            </p:nvSpPr>
            <p:spPr bwMode="auto">
              <a:xfrm>
                <a:off x="4521001" y="4750972"/>
                <a:ext cx="1430984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3 =</a:t>
                </a:r>
              </a:p>
            </p:txBody>
          </p:sp>
        </mc:Choice>
        <mc:Fallback xmlns="">
          <p:sp>
            <p:nvSpPr>
              <p:cNvPr id="6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001" y="4750972"/>
                <a:ext cx="1430984" cy="554038"/>
              </a:xfrm>
              <a:prstGeom prst="rect">
                <a:avLst/>
              </a:prstGeom>
              <a:blipFill>
                <a:blip r:embed="rId5"/>
                <a:stretch>
                  <a:fillRect l="-10256" t="-13187" r="-427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 Box 17"/>
              <p:cNvSpPr txBox="1">
                <a:spLocks noChangeArrowheads="1"/>
              </p:cNvSpPr>
              <p:nvPr/>
            </p:nvSpPr>
            <p:spPr bwMode="auto">
              <a:xfrm>
                <a:off x="4593016" y="5349062"/>
                <a:ext cx="3735239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srgbClr val="FF0000"/>
                    </a:solidFill>
                    <a:latin typeface="Calibri"/>
                    <a:cs typeface="Times New Roman" pitchFamily="18" charset="0"/>
                  </a:rPr>
                  <a:t>Vậy:	</a:t>
                </a:r>
                <a:r>
                  <a:rPr lang="en-US" altLang="vi-VN" sz="3000" b="1" dirty="0">
                    <a:solidFill>
                      <a:srgbClr val="FF0000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b="1" dirty="0">
                    <a:solidFill>
                      <a:srgbClr val="FF0000"/>
                    </a:solidFill>
                    <a:latin typeface="Calibri"/>
                    <a:cs typeface="Times New Roman" pitchFamily="18" charset="0"/>
                  </a:rPr>
                  <a:t> 3 = 18</a:t>
                </a:r>
              </a:p>
            </p:txBody>
          </p:sp>
        </mc:Choice>
        <mc:Fallback>
          <p:sp>
            <p:nvSpPr>
              <p:cNvPr id="70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93016" y="5349062"/>
                <a:ext cx="3735239" cy="554038"/>
              </a:xfrm>
              <a:prstGeom prst="rect">
                <a:avLst/>
              </a:prstGeom>
              <a:blipFill>
                <a:blip r:embed="rId6"/>
                <a:stretch>
                  <a:fillRect l="-3752" t="-13187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>
            <a:off x="8777060" y="476672"/>
            <a:ext cx="0" cy="59766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17"/>
              <p:cNvSpPr txBox="1">
                <a:spLocks noChangeArrowheads="1"/>
              </p:cNvSpPr>
              <p:nvPr/>
            </p:nvSpPr>
            <p:spPr bwMode="auto">
              <a:xfrm>
                <a:off x="8781650" y="404664"/>
                <a:ext cx="1867619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  = 6</a:t>
                </a:r>
              </a:p>
            </p:txBody>
          </p:sp>
        </mc:Choice>
        <mc:Fallback xmlns="">
          <p:sp>
            <p:nvSpPr>
              <p:cNvPr id="7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1650" y="404664"/>
                <a:ext cx="1867619" cy="554038"/>
              </a:xfrm>
              <a:prstGeom prst="rect">
                <a:avLst/>
              </a:prstGeom>
              <a:blipFill>
                <a:blip r:embed="rId7"/>
                <a:stretch>
                  <a:fillRect l="-7843" t="-13187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 Box 17"/>
          <p:cNvSpPr txBox="1">
            <a:spLocks noChangeArrowheads="1"/>
          </p:cNvSpPr>
          <p:nvPr/>
        </p:nvSpPr>
        <p:spPr bwMode="auto">
          <a:xfrm>
            <a:off x="5735961" y="2544510"/>
            <a:ext cx="18676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 + 6 = 12</a:t>
            </a:r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5735963" y="4750972"/>
            <a:ext cx="23670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 + 6 + 6 = 18</a:t>
            </a:r>
          </a:p>
        </p:txBody>
      </p:sp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5735967" y="1298348"/>
            <a:ext cx="499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17"/>
              <p:cNvSpPr txBox="1">
                <a:spLocks noChangeArrowheads="1"/>
              </p:cNvSpPr>
              <p:nvPr/>
            </p:nvSpPr>
            <p:spPr bwMode="auto">
              <a:xfrm>
                <a:off x="8791129" y="1052736"/>
                <a:ext cx="1867619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2  = 12</a:t>
                </a:r>
              </a:p>
            </p:txBody>
          </p:sp>
        </mc:Choice>
        <mc:Fallback xmlns="">
          <p:sp>
            <p:nvSpPr>
              <p:cNvPr id="7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1129" y="1052736"/>
                <a:ext cx="1867619" cy="554038"/>
              </a:xfrm>
              <a:prstGeom prst="rect">
                <a:avLst/>
              </a:prstGeom>
              <a:blipFill>
                <a:blip r:embed="rId8"/>
                <a:stretch>
                  <a:fillRect l="-7516" t="-13187" r="-7190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17"/>
              <p:cNvSpPr txBox="1">
                <a:spLocks noChangeArrowheads="1"/>
              </p:cNvSpPr>
              <p:nvPr/>
            </p:nvSpPr>
            <p:spPr bwMode="auto">
              <a:xfrm>
                <a:off x="8791129" y="1700808"/>
                <a:ext cx="186761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3  = 18</a:t>
                </a:r>
              </a:p>
            </p:txBody>
          </p:sp>
        </mc:Choice>
        <mc:Fallback xmlns="">
          <p:sp>
            <p:nvSpPr>
              <p:cNvPr id="7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1129" y="1700808"/>
                <a:ext cx="1867619" cy="553998"/>
              </a:xfrm>
              <a:prstGeom prst="rect">
                <a:avLst/>
              </a:prstGeom>
              <a:blipFill>
                <a:blip r:embed="rId9"/>
                <a:stretch>
                  <a:fillRect l="-7516" t="-13187" r="-7190" b="-340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17"/>
              <p:cNvSpPr txBox="1">
                <a:spLocks noChangeArrowheads="1"/>
              </p:cNvSpPr>
              <p:nvPr/>
            </p:nvSpPr>
            <p:spPr bwMode="auto">
              <a:xfrm>
                <a:off x="8801646" y="2348893"/>
                <a:ext cx="1867619" cy="4247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4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5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6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7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8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9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0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10 =</a:t>
                </a:r>
              </a:p>
            </p:txBody>
          </p:sp>
        </mc:Choice>
        <mc:Fallback xmlns="">
          <p:sp>
            <p:nvSpPr>
              <p:cNvPr id="7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01646" y="2348893"/>
                <a:ext cx="1867619" cy="4247317"/>
              </a:xfrm>
              <a:prstGeom prst="rect">
                <a:avLst/>
              </a:prstGeom>
              <a:blipFill>
                <a:blip r:embed="rId10"/>
                <a:stretch>
                  <a:fillRect l="-7843" t="-1722" b="-35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 Box 17"/>
          <p:cNvSpPr txBox="1">
            <a:spLocks noChangeArrowheads="1"/>
          </p:cNvSpPr>
          <p:nvPr/>
        </p:nvSpPr>
        <p:spPr bwMode="auto">
          <a:xfrm>
            <a:off x="10073205" y="2348880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24</a:t>
            </a:r>
          </a:p>
        </p:txBody>
      </p:sp>
      <p:sp>
        <p:nvSpPr>
          <p:cNvPr id="83" name="Text Box 17"/>
          <p:cNvSpPr txBox="1">
            <a:spLocks noChangeArrowheads="1"/>
          </p:cNvSpPr>
          <p:nvPr/>
        </p:nvSpPr>
        <p:spPr bwMode="auto">
          <a:xfrm>
            <a:off x="10073205" y="2961078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30</a:t>
            </a:r>
          </a:p>
        </p:txBody>
      </p:sp>
      <p:sp>
        <p:nvSpPr>
          <p:cNvPr id="84" name="Text Box 17"/>
          <p:cNvSpPr txBox="1">
            <a:spLocks noChangeArrowheads="1"/>
          </p:cNvSpPr>
          <p:nvPr/>
        </p:nvSpPr>
        <p:spPr bwMode="auto">
          <a:xfrm>
            <a:off x="10073205" y="3573016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36</a:t>
            </a:r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10073205" y="4177216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42</a:t>
            </a:r>
          </a:p>
        </p:txBody>
      </p:sp>
      <p:sp>
        <p:nvSpPr>
          <p:cNvPr id="86" name="Text Box 17"/>
          <p:cNvSpPr txBox="1">
            <a:spLocks noChangeArrowheads="1"/>
          </p:cNvSpPr>
          <p:nvPr/>
        </p:nvSpPr>
        <p:spPr bwMode="auto">
          <a:xfrm>
            <a:off x="10073205" y="4797152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48</a:t>
            </a:r>
          </a:p>
        </p:txBody>
      </p:sp>
      <p:sp>
        <p:nvSpPr>
          <p:cNvPr id="87" name="Text Box 17"/>
          <p:cNvSpPr txBox="1">
            <a:spLocks noChangeArrowheads="1"/>
          </p:cNvSpPr>
          <p:nvPr/>
        </p:nvSpPr>
        <p:spPr bwMode="auto">
          <a:xfrm>
            <a:off x="10073205" y="5395282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54</a:t>
            </a:r>
          </a:p>
        </p:txBody>
      </p: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10145219" y="6021288"/>
            <a:ext cx="6434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60</a:t>
            </a:r>
          </a:p>
        </p:txBody>
      </p:sp>
      <p:sp>
        <p:nvSpPr>
          <p:cNvPr id="80" name="AutoShape 36"/>
          <p:cNvSpPr>
            <a:spLocks noChangeArrowheads="1"/>
          </p:cNvSpPr>
          <p:nvPr/>
        </p:nvSpPr>
        <p:spPr bwMode="auto">
          <a:xfrm>
            <a:off x="10624016" y="614782"/>
            <a:ext cx="196851" cy="776117"/>
          </a:xfrm>
          <a:prstGeom prst="curvedLeftArrow">
            <a:avLst>
              <a:gd name="adj1" fmla="val 30054"/>
              <a:gd name="adj2" fmla="val 600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1" name="Text Box 37"/>
          <p:cNvSpPr txBox="1">
            <a:spLocks noChangeArrowheads="1"/>
          </p:cNvSpPr>
          <p:nvPr/>
        </p:nvSpPr>
        <p:spPr bwMode="auto">
          <a:xfrm>
            <a:off x="10768332" y="716752"/>
            <a:ext cx="60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>
                <a:solidFill>
                  <a:srgbClr val="0000FF"/>
                </a:solidFill>
              </a:rPr>
              <a:t>+6</a:t>
            </a:r>
          </a:p>
        </p:txBody>
      </p:sp>
      <p:sp>
        <p:nvSpPr>
          <p:cNvPr id="89" name="AutoShape 36"/>
          <p:cNvSpPr>
            <a:spLocks noChangeArrowheads="1"/>
          </p:cNvSpPr>
          <p:nvPr/>
        </p:nvSpPr>
        <p:spPr bwMode="auto">
          <a:xfrm>
            <a:off x="10647259" y="1298812"/>
            <a:ext cx="196851" cy="776117"/>
          </a:xfrm>
          <a:prstGeom prst="curvedLeftArrow">
            <a:avLst>
              <a:gd name="adj1" fmla="val 30054"/>
              <a:gd name="adj2" fmla="val 600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0" name="Text Box 37"/>
          <p:cNvSpPr txBox="1">
            <a:spLocks noChangeArrowheads="1"/>
          </p:cNvSpPr>
          <p:nvPr/>
        </p:nvSpPr>
        <p:spPr bwMode="auto">
          <a:xfrm>
            <a:off x="10791578" y="1386716"/>
            <a:ext cx="60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>
                <a:solidFill>
                  <a:srgbClr val="0000FF"/>
                </a:solidFill>
              </a:rPr>
              <a:t>+6</a:t>
            </a:r>
          </a:p>
        </p:txBody>
      </p:sp>
      <p:sp>
        <p:nvSpPr>
          <p:cNvPr id="91" name="AutoShape 36"/>
          <p:cNvSpPr>
            <a:spLocks noChangeArrowheads="1"/>
          </p:cNvSpPr>
          <p:nvPr/>
        </p:nvSpPr>
        <p:spPr bwMode="auto">
          <a:xfrm>
            <a:off x="10647259" y="2016989"/>
            <a:ext cx="196851" cy="776117"/>
          </a:xfrm>
          <a:prstGeom prst="curvedLeftArrow">
            <a:avLst>
              <a:gd name="adj1" fmla="val 30054"/>
              <a:gd name="adj2" fmla="val 6008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 sz="30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2" name="Text Box 37"/>
          <p:cNvSpPr txBox="1">
            <a:spLocks noChangeArrowheads="1"/>
          </p:cNvSpPr>
          <p:nvPr/>
        </p:nvSpPr>
        <p:spPr bwMode="auto">
          <a:xfrm>
            <a:off x="10791578" y="2118961"/>
            <a:ext cx="608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b="1" dirty="0">
                <a:solidFill>
                  <a:srgbClr val="0000FF"/>
                </a:solidFill>
              </a:rPr>
              <a:t>+6</a:t>
            </a:r>
          </a:p>
        </p:txBody>
      </p:sp>
    </p:spTree>
    <p:extLst>
      <p:ext uri="{BB962C8B-B14F-4D97-AF65-F5344CB8AC3E}">
        <p14:creationId xmlns:p14="http://schemas.microsoft.com/office/powerpoint/2010/main" val="41409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/>
      <p:bldP spid="21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/>
      <p:bldP spid="64" grpId="0"/>
      <p:bldP spid="65" grpId="0"/>
      <p:bldP spid="66" grpId="0" animBg="1"/>
      <p:bldP spid="67" grpId="0" animBg="1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0" grpId="0" animBg="1"/>
      <p:bldP spid="81" grpId="0"/>
      <p:bldP spid="89" grpId="0" animBg="1"/>
      <p:bldP spid="90" grpId="0"/>
      <p:bldP spid="91" grpId="0" animBg="1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7"/>
              <p:cNvSpPr txBox="1">
                <a:spLocks noChangeArrowheads="1"/>
              </p:cNvSpPr>
              <p:nvPr/>
            </p:nvSpPr>
            <p:spPr bwMode="auto">
              <a:xfrm>
                <a:off x="3935761" y="12094"/>
                <a:ext cx="2736304" cy="7017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   = 6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2   = 12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3   = 18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4   = 24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5   = 30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6   = 36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7   = 42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8   = 48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9   = 54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5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5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10 = 60</a:t>
                </a:r>
              </a:p>
            </p:txBody>
          </p:sp>
        </mc:Choice>
        <mc:Fallback xmlns="">
          <p:sp>
            <p:nvSpPr>
              <p:cNvPr id="4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5761" y="12094"/>
                <a:ext cx="2736304" cy="7017306"/>
              </a:xfrm>
              <a:prstGeom prst="rect">
                <a:avLst/>
              </a:prstGeom>
              <a:blipFill>
                <a:blip r:embed="rId3"/>
                <a:stretch>
                  <a:fillRect l="-6696" t="-1303" b="-1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5108" y1="37600" x2="15108" y2="37600"/>
                        <a14:foregroundMark x1="15827" y1="46400" x2="15827" y2="46400"/>
                        <a14:foregroundMark x1="7914" y1="45600" x2="7914" y2="45600"/>
                        <a14:foregroundMark x1="4317" y1="42400" x2="4317" y2="42400"/>
                        <a14:foregroundMark x1="12230" y1="16000" x2="12230" y2="16000"/>
                        <a14:foregroundMark x1="25180" y1="12800" x2="25180" y2="12800"/>
                        <a14:foregroundMark x1="17986" y1="38400" x2="17986" y2="38400"/>
                        <a14:foregroundMark x1="7194" y1="40800" x2="7194" y2="40800"/>
                        <a14:foregroundMark x1="7194" y1="37600" x2="7194" y2="37600"/>
                        <a14:foregroundMark x1="16547" y1="22400" x2="16547" y2="22400"/>
                        <a14:foregroundMark x1="19424" y1="16800" x2="19424" y2="16800"/>
                        <a14:foregroundMark x1="7914" y1="23200" x2="7914" y2="23200"/>
                        <a14:foregroundMark x1="7914" y1="27200" x2="7914" y2="27200"/>
                        <a14:foregroundMark x1="13669" y1="26400" x2="13669" y2="26400"/>
                        <a14:foregroundMark x1="47482" y1="18400" x2="47482" y2="18400"/>
                        <a14:foregroundMark x1="45324" y1="32000" x2="45324" y2="32000"/>
                        <a14:foregroundMark x1="46763" y1="18400" x2="48201" y2="31200"/>
                        <a14:foregroundMark x1="85612" y1="19200" x2="75540" y2="30400"/>
                        <a14:foregroundMark x1="77698" y1="10400" x2="72662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872" y="623972"/>
            <a:ext cx="636136" cy="572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388" y1="32800" x2="17266" y2="42400"/>
                        <a14:foregroundMark x1="23741" y1="12800" x2="23741" y2="12800"/>
                        <a14:foregroundMark x1="12230" y1="16000" x2="12230" y2="16000"/>
                        <a14:foregroundMark x1="15827" y1="21600" x2="15827" y2="21600"/>
                        <a14:foregroundMark x1="18705" y1="19200" x2="20144" y2="16800"/>
                        <a14:foregroundMark x1="15108" y1="25600" x2="14388" y2="29600"/>
                        <a14:foregroundMark x1="10072" y1="19200" x2="8633" y2="33600"/>
                        <a14:foregroundMark x1="6475" y1="41600" x2="6475" y2="41600"/>
                        <a14:foregroundMark x1="5036" y1="36800" x2="5036" y2="36800"/>
                        <a14:foregroundMark x1="79856" y1="25600" x2="79856" y2="25600"/>
                        <a14:foregroundMark x1="82014" y1="16000" x2="64029" y2="28000"/>
                        <a14:foregroundMark x1="39568" y1="16800" x2="46763" y2="31200"/>
                        <a14:foregroundMark x1="39568" y1="7200" x2="39568" y2="7200"/>
                        <a14:foregroundMark x1="44604" y1="8000" x2="44604" y2="8000"/>
                        <a14:foregroundMark x1="46043" y1="8000" x2="47482" y2="8000"/>
                        <a14:foregroundMark x1="38849" y1="16800" x2="38849" y2="16800"/>
                        <a14:foregroundMark x1="38849" y1="14400" x2="38849" y2="1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30" y="1372113"/>
            <a:ext cx="651307" cy="586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1944" y="2811421"/>
            <a:ext cx="576064" cy="51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1830" y="4797165"/>
            <a:ext cx="576064" cy="518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53" y1="40000" x2="20144" y2="44000"/>
                        <a14:foregroundMark x1="7194" y1="38400" x2="4317" y2="50400"/>
                        <a14:foregroundMark x1="23022" y1="15200" x2="23022" y2="15200"/>
                        <a14:foregroundMark x1="12230" y1="14400" x2="12230" y2="14400"/>
                        <a14:foregroundMark x1="10072" y1="17600" x2="8633" y2="33600"/>
                        <a14:foregroundMark x1="21583" y1="14400" x2="13669" y2="33600"/>
                        <a14:foregroundMark x1="45324" y1="17600" x2="49640" y2="41600"/>
                        <a14:foregroundMark x1="83453" y1="17600" x2="67626" y2="3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11" y="5315540"/>
            <a:ext cx="812930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04" y="3500841"/>
            <a:ext cx="576064" cy="5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7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A4FEEFB6-DBCF-4444-A731-F136AB32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90601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C7021B1B-EFE6-40BB-8E98-B94F4061A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6" y="722313"/>
            <a:ext cx="443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6A40530B-D55E-47A4-9ABD-4C35F1F4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52801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847CC5D7-F4A4-4D42-B630-E04CDF166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7200"/>
            <a:ext cx="3810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800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C421E812-5E4D-4435-828C-CF88FD47E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048000"/>
            <a:ext cx="1447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42343" name="Picture 7" descr="APPLE1">
            <a:extLst>
              <a:ext uri="{FF2B5EF4-FFF2-40B4-BE49-F238E27FC236}">
                <a16:creationId xmlns:a16="http://schemas.microsoft.com/office/drawing/2014/main" id="{643AB5A6-58B8-4730-B1B2-CB29D233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1" y="209550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8" descr="APPLE1">
            <a:extLst>
              <a:ext uri="{FF2B5EF4-FFF2-40B4-BE49-F238E27FC236}">
                <a16:creationId xmlns:a16="http://schemas.microsoft.com/office/drawing/2014/main" id="{19EB272A-FF07-4B1E-A538-A781C8C24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504825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9" descr="APPLE1">
            <a:extLst>
              <a:ext uri="{FF2B5EF4-FFF2-40B4-BE49-F238E27FC236}">
                <a16:creationId xmlns:a16="http://schemas.microsoft.com/office/drawing/2014/main" id="{E557995A-C75E-4A96-9FC2-104F0E77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441960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0" descr="APPLE1">
            <a:extLst>
              <a:ext uri="{FF2B5EF4-FFF2-40B4-BE49-F238E27FC236}">
                <a16:creationId xmlns:a16="http://schemas.microsoft.com/office/drawing/2014/main" id="{04EA8295-7706-4F1A-859A-B865D3B0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1" y="384810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1" descr="APPLE1">
            <a:extLst>
              <a:ext uri="{FF2B5EF4-FFF2-40B4-BE49-F238E27FC236}">
                <a16:creationId xmlns:a16="http://schemas.microsoft.com/office/drawing/2014/main" id="{E6A83D85-0AA9-4B29-B054-A9DB69AE1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33375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2" descr="APPLE1">
            <a:extLst>
              <a:ext uri="{FF2B5EF4-FFF2-40B4-BE49-F238E27FC236}">
                <a16:creationId xmlns:a16="http://schemas.microsoft.com/office/drawing/2014/main" id="{E83254C5-B067-4FB4-A228-9A0D225BB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266700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3" descr="APPLE1">
            <a:extLst>
              <a:ext uri="{FF2B5EF4-FFF2-40B4-BE49-F238E27FC236}">
                <a16:creationId xmlns:a16="http://schemas.microsoft.com/office/drawing/2014/main" id="{B379945C-8D90-44CA-862A-7D776873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1" y="150495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50" name="Picture 14" descr="APPLE1">
            <a:extLst>
              <a:ext uri="{FF2B5EF4-FFF2-40B4-BE49-F238E27FC236}">
                <a16:creationId xmlns:a16="http://schemas.microsoft.com/office/drawing/2014/main" id="{93F3F61E-A8DE-4563-BDED-64CA1A07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97155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51" name="Picture 15" descr="APPLE1">
            <a:extLst>
              <a:ext uri="{FF2B5EF4-FFF2-40B4-BE49-F238E27FC236}">
                <a16:creationId xmlns:a16="http://schemas.microsoft.com/office/drawing/2014/main" id="{F28664C8-D2D4-4A7E-8BC3-CFD15D345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5619750"/>
            <a:ext cx="5746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EE356EBD-3480-4D8B-BBBB-DFA898BF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990601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23148107-1BF0-463E-80B4-526B5BB91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6" y="722313"/>
            <a:ext cx="4435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570A3B5B-74BE-4884-94E0-F8E63C56F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52801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9793598-77AF-42DA-B19D-709158D9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33400"/>
            <a:ext cx="3810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altLang="en-US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altLang="en-US" b="1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en-US" altLang="en-US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b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altLang="en-US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  <a:buNone/>
            </a:pP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D1B5F9D6-EE47-4AA0-855E-F729F088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743200"/>
            <a:ext cx="1447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44391" name="Picture 7" descr="SUNFACE5">
            <a:extLst>
              <a:ext uri="{FF2B5EF4-FFF2-40B4-BE49-F238E27FC236}">
                <a16:creationId xmlns:a16="http://schemas.microsoft.com/office/drawing/2014/main" id="{95CE2194-35F7-409D-8769-532B5897E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9" y="457201"/>
            <a:ext cx="7207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8" descr="SUNFACE5">
            <a:extLst>
              <a:ext uri="{FF2B5EF4-FFF2-40B4-BE49-F238E27FC236}">
                <a16:creationId xmlns:a16="http://schemas.microsoft.com/office/drawing/2014/main" id="{97BBED67-5A98-400A-A985-B54B435C0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052513"/>
            <a:ext cx="8731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3" name="Picture 9" descr="SUNFACE5">
            <a:extLst>
              <a:ext uri="{FF2B5EF4-FFF2-40B4-BE49-F238E27FC236}">
                <a16:creationId xmlns:a16="http://schemas.microsoft.com/office/drawing/2014/main" id="{FDCCECF0-407B-4DF7-A2D6-40C3CE1C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14488"/>
            <a:ext cx="7683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4" name="Picture 10" descr="SUNFACE5">
            <a:extLst>
              <a:ext uri="{FF2B5EF4-FFF2-40B4-BE49-F238E27FC236}">
                <a16:creationId xmlns:a16="http://schemas.microsoft.com/office/drawing/2014/main" id="{5604B33F-26F2-427B-8C63-0C072B27C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9801"/>
            <a:ext cx="762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5" name="Picture 11" descr="SUNFACE5">
            <a:extLst>
              <a:ext uri="{FF2B5EF4-FFF2-40B4-BE49-F238E27FC236}">
                <a16:creationId xmlns:a16="http://schemas.microsoft.com/office/drawing/2014/main" id="{75CBCE77-1C42-431F-A968-8C2A802B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2757488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6" name="Picture 12" descr="SUNFACE5">
            <a:extLst>
              <a:ext uri="{FF2B5EF4-FFF2-40B4-BE49-F238E27FC236}">
                <a16:creationId xmlns:a16="http://schemas.microsoft.com/office/drawing/2014/main" id="{F50CA823-2DE3-45A1-A11C-DE1F9DF07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3390901"/>
            <a:ext cx="7207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7" name="Picture 13" descr="SUNFACE5">
            <a:extLst>
              <a:ext uri="{FF2B5EF4-FFF2-40B4-BE49-F238E27FC236}">
                <a16:creationId xmlns:a16="http://schemas.microsoft.com/office/drawing/2014/main" id="{77592195-1C55-469E-B697-218515AB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3962401"/>
            <a:ext cx="7207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8" name="Picture 14" descr="SUNFACE5">
            <a:extLst>
              <a:ext uri="{FF2B5EF4-FFF2-40B4-BE49-F238E27FC236}">
                <a16:creationId xmlns:a16="http://schemas.microsoft.com/office/drawing/2014/main" id="{031A27CB-07D7-45EB-B804-3AE04FE9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4510088"/>
            <a:ext cx="72072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9" name="Picture 15" descr="SUNFACE5">
            <a:extLst>
              <a:ext uri="{FF2B5EF4-FFF2-40B4-BE49-F238E27FC236}">
                <a16:creationId xmlns:a16="http://schemas.microsoft.com/office/drawing/2014/main" id="{6FCE1D10-C40F-4C01-B1CE-BFD0E6B8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5133976"/>
            <a:ext cx="7207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400" name="Picture 16" descr="SUNFACE5">
            <a:extLst>
              <a:ext uri="{FF2B5EF4-FFF2-40B4-BE49-F238E27FC236}">
                <a16:creationId xmlns:a16="http://schemas.microsoft.com/office/drawing/2014/main" id="{433BAA84-FFF1-4292-A0BB-27AAC7E36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6" y="5715001"/>
            <a:ext cx="7207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7"/>
              <p:cNvSpPr txBox="1">
                <a:spLocks noChangeArrowheads="1"/>
              </p:cNvSpPr>
              <p:nvPr/>
            </p:nvSpPr>
            <p:spPr bwMode="auto">
              <a:xfrm>
                <a:off x="544680" y="2263832"/>
                <a:ext cx="1885608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4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6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8 =</a:t>
                </a:r>
              </a:p>
            </p:txBody>
          </p:sp>
        </mc:Choice>
        <mc:Fallback xmlns="">
          <p:sp>
            <p:nvSpPr>
              <p:cNvPr id="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680" y="2263832"/>
                <a:ext cx="1885608" cy="2062103"/>
              </a:xfrm>
              <a:prstGeom prst="rect">
                <a:avLst/>
              </a:prstGeom>
              <a:blipFill>
                <a:blip r:embed="rId3"/>
                <a:stretch>
                  <a:fillRect l="-9677" t="-4425" b="-10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7"/>
              <p:cNvSpPr txBox="1">
                <a:spLocks noChangeArrowheads="1"/>
              </p:cNvSpPr>
              <p:nvPr/>
            </p:nvSpPr>
            <p:spPr bwMode="auto">
              <a:xfrm>
                <a:off x="3490323" y="2271371"/>
                <a:ext cx="1885608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3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5  =</a:t>
                </a:r>
              </a:p>
            </p:txBody>
          </p:sp>
        </mc:Choice>
        <mc:Fallback xmlns="">
          <p:sp>
            <p:nvSpPr>
              <p:cNvPr id="6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0323" y="2271371"/>
                <a:ext cx="1885608" cy="2062103"/>
              </a:xfrm>
              <a:prstGeom prst="rect">
                <a:avLst/>
              </a:prstGeom>
              <a:blipFill>
                <a:blip r:embed="rId4"/>
                <a:stretch>
                  <a:fillRect l="-10032" t="-4734" b="-10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7"/>
              <p:cNvSpPr txBox="1">
                <a:spLocks noChangeArrowheads="1"/>
              </p:cNvSpPr>
              <p:nvPr/>
            </p:nvSpPr>
            <p:spPr bwMode="auto">
              <a:xfrm>
                <a:off x="6293310" y="2259323"/>
                <a:ext cx="1885608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9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2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7  =</a:t>
                </a:r>
              </a:p>
            </p:txBody>
          </p:sp>
        </mc:Choice>
        <mc:Fallback xmlns="">
          <p:sp>
            <p:nvSpPr>
              <p:cNvPr id="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3310" y="2259323"/>
                <a:ext cx="1885608" cy="2062103"/>
              </a:xfrm>
              <a:prstGeom prst="rect">
                <a:avLst/>
              </a:prstGeom>
              <a:blipFill>
                <a:blip r:embed="rId5"/>
                <a:stretch>
                  <a:fillRect l="-9677" t="-4734" b="-10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7"/>
              <p:cNvSpPr txBox="1">
                <a:spLocks noChangeArrowheads="1"/>
              </p:cNvSpPr>
              <p:nvPr/>
            </p:nvSpPr>
            <p:spPr bwMode="auto">
              <a:xfrm>
                <a:off x="9240394" y="2259323"/>
                <a:ext cx="1885608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10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6   =</a:t>
                </a:r>
              </a:p>
              <a:p>
                <a:pPr eaLnBrk="1" fontAlgn="base" hangingPunct="1">
                  <a:spcBef>
                    <a:spcPts val="1200"/>
                  </a:spcBef>
                  <a:spcAft>
                    <a:spcPct val="0"/>
                  </a:spcAft>
                </a:pPr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vi-VN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vi-VN" sz="3600" dirty="0">
                    <a:solidFill>
                      <a:prstClr val="black"/>
                    </a:solidFill>
                    <a:latin typeface="Calibri"/>
                    <a:cs typeface="Times New Roman" pitchFamily="18" charset="0"/>
                  </a:rPr>
                  <a:t> 0   =</a:t>
                </a:r>
              </a:p>
            </p:txBody>
          </p:sp>
        </mc:Choice>
        <mc:Fallback xmlns="">
          <p:sp>
            <p:nvSpPr>
              <p:cNvPr id="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40394" y="2259323"/>
                <a:ext cx="1885608" cy="2062103"/>
              </a:xfrm>
              <a:prstGeom prst="rect">
                <a:avLst/>
              </a:prstGeom>
              <a:blipFill>
                <a:blip r:embed="rId6"/>
                <a:stretch>
                  <a:fillRect l="-10032" t="-4734" r="-2265" b="-10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2161822" y="2262623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24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161822" y="2967210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36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161823" y="3687143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48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5074306" y="2262622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6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074306" y="2985403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18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074306" y="3672612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30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987740" y="2271371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54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992006" y="2967210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12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987739" y="3664871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42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0944513" y="2242739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60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0944513" y="2979256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0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0947391" y="3662812"/>
            <a:ext cx="7659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0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192932" y="739411"/>
            <a:ext cx="31735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err="1">
                <a:latin typeface="SVN-Whimsy"/>
              </a:rPr>
              <a:t>Tính</a:t>
            </a:r>
            <a:r>
              <a:rPr lang="en-US" dirty="0">
                <a:latin typeface="SVN-Whimsy"/>
              </a:rPr>
              <a:t> </a:t>
            </a:r>
            <a:r>
              <a:rPr lang="en-US" dirty="0" err="1">
                <a:latin typeface="SVN-Whimsy"/>
              </a:rPr>
              <a:t>nhẩm</a:t>
            </a:r>
            <a:r>
              <a:rPr lang="en-US" dirty="0">
                <a:latin typeface="SVN-Whimsy"/>
              </a:rPr>
              <a:t>:</a:t>
            </a:r>
          </a:p>
        </p:txBody>
      </p:sp>
      <p:sp>
        <p:nvSpPr>
          <p:cNvPr id="22" name="Heart 21"/>
          <p:cNvSpPr/>
          <p:nvPr/>
        </p:nvSpPr>
        <p:spPr>
          <a:xfrm>
            <a:off x="478582" y="1045202"/>
            <a:ext cx="723333" cy="531419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A505A2-1133-4B0C-805E-14CC7D6F6524}"/>
              </a:ext>
            </a:extLst>
          </p:cNvPr>
          <p:cNvSpPr/>
          <p:nvPr/>
        </p:nvSpPr>
        <p:spPr>
          <a:xfrm>
            <a:off x="9117496" y="2979256"/>
            <a:ext cx="2426987" cy="1329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C139FFC6-9F4B-4D1B-B6BC-4984D0563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613" y="4480994"/>
            <a:ext cx="8623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94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84490" y="57444"/>
            <a:ext cx="9906000" cy="150411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dirty="0"/>
              <a:t>		 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thùng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6</a:t>
            </a:r>
            <a:r>
              <a:rPr lang="en-US" altLang="vi-VN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dầu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5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thùng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thế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tất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cả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nhiêu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lít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dầu</a:t>
            </a:r>
            <a:r>
              <a:rPr lang="en-US" altLang="vi-VN" sz="4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Heart 4"/>
          <p:cNvSpPr/>
          <p:nvPr/>
        </p:nvSpPr>
        <p:spPr>
          <a:xfrm>
            <a:off x="2113280" y="115114"/>
            <a:ext cx="940994" cy="602539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104663" y="717653"/>
            <a:ext cx="2265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93863" y="717653"/>
            <a:ext cx="2143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038819" y="691895"/>
            <a:ext cx="1717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81680" y="1371600"/>
            <a:ext cx="5557520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2826623" y="2493312"/>
            <a:ext cx="34239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+mj-lt"/>
                <a:cs typeface="Times New Roman" pitchFamily="18" charset="0"/>
              </a:rPr>
              <a:t>1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thùng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: 6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dầu</a:t>
            </a:r>
            <a:endParaRPr lang="en-US" altLang="en-US" sz="4000" dirty="0">
              <a:latin typeface="+mj-lt"/>
              <a:cs typeface="Times New Roman" pitchFamily="18" charset="0"/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2825911" y="3214037"/>
            <a:ext cx="37490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+mj-lt"/>
                <a:cs typeface="Times New Roman" pitchFamily="18" charset="0"/>
              </a:rPr>
              <a:t>5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thùng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: … 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dầu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3080031" y="1822772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 dirty="0" err="1">
                <a:latin typeface="HP001 4 hàng" pitchFamily="34" charset="0"/>
                <a:cs typeface="Times New Roman" panose="02020603050405020304" pitchFamily="18" charset="0"/>
              </a:rPr>
              <a:t>Tóm</a:t>
            </a:r>
            <a:r>
              <a:rPr lang="en-US" altLang="en-US" sz="3600" b="1" u="sng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HP001 4 hàng" pitchFamily="34" charset="0"/>
                <a:cs typeface="Times New Roman" panose="02020603050405020304" pitchFamily="18" charset="0"/>
              </a:rPr>
              <a:t>tắt</a:t>
            </a:r>
            <a:endParaRPr lang="en-US" altLang="en-US" sz="3600" b="1" u="sng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5500255" y="401357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u="sng" dirty="0" err="1">
                <a:latin typeface="HP001 4 hàng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latin typeface="HP001 4 hàng" pitchFamily="34" charset="0"/>
                <a:cs typeface="Times New Roman" panose="02020603050405020304" pitchFamily="18" charset="0"/>
              </a:rPr>
              <a:t>giải</a:t>
            </a:r>
            <a:endParaRPr lang="en-US" altLang="en-US" sz="3600" b="1" u="sng" dirty="0"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2850516" y="4669843"/>
            <a:ext cx="82510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+mj-lt"/>
                <a:cs typeface="Times New Roman" pitchFamily="18" charset="0"/>
              </a:rPr>
              <a:t>5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thùng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như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thế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có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tất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cả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số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lít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dầulà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35"/>
              <p:cNvSpPr txBox="1">
                <a:spLocks noChangeArrowheads="1"/>
              </p:cNvSpPr>
              <p:nvPr/>
            </p:nvSpPr>
            <p:spPr bwMode="auto">
              <a:xfrm>
                <a:off x="5239981" y="5390568"/>
                <a:ext cx="13208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altLang="en-US" sz="4000" dirty="0">
                    <a:latin typeface="+mj-lt"/>
                    <a:cs typeface="Times New Roman" pitchFamily="18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alt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altLang="en-US" sz="4000" dirty="0">
                    <a:latin typeface="+mj-lt"/>
                    <a:cs typeface="Times New Roman" pitchFamily="18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6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9981" y="5390568"/>
                <a:ext cx="13208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6667" t="-15517" r="-14352" b="-36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6530301" y="5390568"/>
            <a:ext cx="13727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+mj-lt"/>
                <a:cs typeface="Times New Roman" pitchFamily="18" charset="0"/>
              </a:rPr>
              <a:t>= 30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7628775" y="5390568"/>
            <a:ext cx="10566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+mj-lt"/>
                <a:cs typeface="Times New Roman" pitchFamily="18" charset="0"/>
              </a:rPr>
              <a:t>(</a:t>
            </a:r>
            <a:r>
              <a:rPr lang="en-US" altLang="en-US" sz="4000" b="1" dirty="0">
                <a:latin typeface="HP001 4 hàng" panose="020B0603050302020204" pitchFamily="34" charset="0"/>
                <a:cs typeface="Times New Roman" pitchFamily="18" charset="0"/>
              </a:rPr>
              <a:t>l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)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5585421" y="6111511"/>
            <a:ext cx="3870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 err="1">
                <a:latin typeface="+mj-lt"/>
                <a:cs typeface="Times New Roman" pitchFamily="18" charset="0"/>
              </a:rPr>
              <a:t>Đáp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số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: 30 </a:t>
            </a:r>
            <a:r>
              <a:rPr lang="en-US" altLang="en-US" sz="4000" b="1" dirty="0">
                <a:latin typeface="HP001 4 hàng" panose="020B0603050302020204" pitchFamily="34" charset="0"/>
                <a:cs typeface="Times New Roman" pitchFamily="18" charset="0"/>
              </a:rPr>
              <a:t>l</a:t>
            </a:r>
            <a:r>
              <a:rPr lang="en-US" altLang="en-US" sz="4000" dirty="0">
                <a:latin typeface="+mj-lt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+mj-lt"/>
                <a:cs typeface="Times New Roman" pitchFamily="18" charset="0"/>
              </a:rPr>
              <a:t>dầu</a:t>
            </a:r>
            <a:endParaRPr lang="en-US" altLang="en-US" sz="40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utoUpdateAnimBg="0"/>
      <p:bldP spid="17" grpId="0" autoUpdateAnimBg="0"/>
      <p:bldP spid="18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935912" y="474791"/>
            <a:ext cx="9077528" cy="13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600" b="1" dirty="0" err="1"/>
              <a:t>Đếm</a:t>
            </a:r>
            <a:r>
              <a:rPr lang="en-US" sz="3600" b="1" dirty="0"/>
              <a:t> </a:t>
            </a:r>
            <a:r>
              <a:rPr lang="en-US" sz="3600" b="1" dirty="0" err="1"/>
              <a:t>thêm</a:t>
            </a:r>
            <a:r>
              <a:rPr lang="en-US" sz="3600" b="1" dirty="0"/>
              <a:t> 6 </a:t>
            </a:r>
            <a:r>
              <a:rPr lang="en-US" sz="3600" b="1" dirty="0" err="1"/>
              <a:t>rồi</a:t>
            </a:r>
            <a:r>
              <a:rPr lang="en-US" sz="3600" b="1" dirty="0"/>
              <a:t> </a:t>
            </a:r>
            <a:r>
              <a:rPr lang="en-US" sz="3600" b="1" dirty="0" err="1"/>
              <a:t>viết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thích</a:t>
            </a:r>
            <a:r>
              <a:rPr lang="en-US" sz="3600" b="1" dirty="0"/>
              <a:t> </a:t>
            </a:r>
            <a:r>
              <a:rPr lang="en-US" sz="3600" b="1" dirty="0" err="1"/>
              <a:t>hợp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ô </a:t>
            </a:r>
            <a:r>
              <a:rPr lang="en-US" sz="3600" b="1" dirty="0" err="1"/>
              <a:t>trống</a:t>
            </a:r>
            <a:r>
              <a:rPr lang="en-US" sz="3600" b="1" dirty="0"/>
              <a:t>:</a:t>
            </a:r>
            <a:endParaRPr lang="vi-VN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215419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427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12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435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18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443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24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451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459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36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467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42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9475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48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1483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54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34916" y="2499864"/>
            <a:ext cx="720080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60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5" name="Heart 14"/>
          <p:cNvSpPr/>
          <p:nvPr/>
        </p:nvSpPr>
        <p:spPr>
          <a:xfrm>
            <a:off x="994918" y="775514"/>
            <a:ext cx="940994" cy="602539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0298ED-BF12-426B-A75C-5695FD2F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10" y="3890855"/>
            <a:ext cx="5820587" cy="3048425"/>
          </a:xfrm>
          <a:prstGeom prst="rect">
            <a:avLst/>
          </a:prstGeom>
        </p:spPr>
      </p:pic>
      <p:pic>
        <p:nvPicPr>
          <p:cNvPr id="19" name="图片 2" descr="3ec4e4e06a09aaf30d412a85484ee088"/>
          <p:cNvPicPr>
            <a:picLocks noChangeAspect="1"/>
          </p:cNvPicPr>
          <p:nvPr/>
        </p:nvPicPr>
        <p:blipFill rotWithShape="1">
          <a:blip r:embed="rId3"/>
          <a:srcRect b="71816"/>
          <a:stretch/>
        </p:blipFill>
        <p:spPr>
          <a:xfrm>
            <a:off x="0" y="4920749"/>
            <a:ext cx="7136130" cy="19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573</Words>
  <Application>Microsoft Office PowerPoint</Application>
  <PresentationFormat>Widescreen</PresentationFormat>
  <Paragraphs>152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Calibri</vt:lpstr>
      <vt:lpstr>Cambria Math</vt:lpstr>
      <vt:lpstr>HP001 4 hàng</vt:lpstr>
      <vt:lpstr>Sitka Display</vt:lpstr>
      <vt:lpstr>SVN-Whimsy</vt:lpstr>
      <vt:lpstr>Times New Roman</vt:lpstr>
      <vt:lpstr>VNI-Times</vt:lpstr>
      <vt:lpstr>2_Office Theme</vt:lpstr>
      <vt:lpstr>Office Theme</vt:lpstr>
      <vt:lpstr>3_Office Theme</vt:lpstr>
      <vt:lpstr>4_Office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T&amp;N</dc:creator>
  <cp:lastModifiedBy>Lê Bích Mai</cp:lastModifiedBy>
  <cp:revision>23</cp:revision>
  <dcterms:created xsi:type="dcterms:W3CDTF">2021-08-29T01:34:54Z</dcterms:created>
  <dcterms:modified xsi:type="dcterms:W3CDTF">2021-09-28T19:44:56Z</dcterms:modified>
</cp:coreProperties>
</file>